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316" r:id="rId3"/>
    <p:sldId id="317" r:id="rId4"/>
    <p:sldId id="387" r:id="rId5"/>
    <p:sldId id="319" r:id="rId6"/>
    <p:sldId id="370" r:id="rId7"/>
    <p:sldId id="321" r:id="rId8"/>
    <p:sldId id="351" r:id="rId9"/>
    <p:sldId id="361" r:id="rId10"/>
    <p:sldId id="362" r:id="rId11"/>
    <p:sldId id="350" r:id="rId12"/>
    <p:sldId id="365" r:id="rId13"/>
    <p:sldId id="364" r:id="rId14"/>
    <p:sldId id="363" r:id="rId15"/>
    <p:sldId id="322" r:id="rId16"/>
    <p:sldId id="389" r:id="rId17"/>
    <p:sldId id="390" r:id="rId18"/>
    <p:sldId id="417" r:id="rId19"/>
    <p:sldId id="323" r:id="rId20"/>
    <p:sldId id="328" r:id="rId21"/>
    <p:sldId id="402" r:id="rId22"/>
    <p:sldId id="371" r:id="rId23"/>
    <p:sldId id="332" r:id="rId24"/>
    <p:sldId id="36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hushan Koli" initials="B"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E9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75" autoAdjust="0"/>
    <p:restoredTop sz="94660"/>
  </p:normalViewPr>
  <p:slideViewPr>
    <p:cSldViewPr snapToGrid="0">
      <p:cViewPr varScale="1">
        <p:scale>
          <a:sx n="86" d="100"/>
          <a:sy n="86" d="100"/>
        </p:scale>
        <p:origin x="3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commentAuthors" Target="commentAuthors.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notesMaster" Target="notesMasters/notesMaster1.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pn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81"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682"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FFC092-D083-4BE4-AD82-365ABB369407}" type="datetimeFigureOut">
              <a:rPr lang="en-IN" smtClean="0"/>
            </a:fld>
            <a:endParaRPr lang="en-IN"/>
          </a:p>
        </p:txBody>
      </p:sp>
      <p:sp>
        <p:nvSpPr>
          <p:cNvPr id="1048683"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684"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1048685"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686"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F737D9-4A5D-4D74-97EC-40B0F3482F52}"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626" name="Title 1"/>
          <p:cNvSpPr>
            <a:spLocks noGrp="1"/>
          </p:cNvSpPr>
          <p:nvPr>
            <p:ph type="ctrTitle"/>
          </p:nvPr>
        </p:nvSpPr>
        <p:spPr>
          <a:xfrm>
            <a:off x="1774423" y="802298"/>
            <a:ext cx="8637073" cy="2920713"/>
          </a:xfrm>
        </p:spPr>
        <p:txBody>
          <a:bodyPr bIns="0" anchor="b">
            <a:normAutofit/>
          </a:bodyPr>
          <a:lstStyle>
            <a:lvl1pPr algn="ctr">
              <a:defRPr sz="6600"/>
            </a:lvl1pPr>
          </a:lstStyle>
          <a:p>
            <a:r>
              <a:rPr lang="en-US"/>
              <a:t>Click to edit Master title style</a:t>
            </a:r>
            <a:endParaRPr lang="en-US" dirty="0"/>
          </a:p>
        </p:txBody>
      </p:sp>
      <p:sp>
        <p:nvSpPr>
          <p:cNvPr id="1048627" name="Subtitle 2"/>
          <p:cNvSpPr>
            <a:spLocks noGrp="1"/>
          </p:cNvSpPr>
          <p:nvPr>
            <p:ph type="subTitle" idx="1"/>
          </p:nvPr>
        </p:nvSpPr>
        <p:spPr>
          <a:xfrm>
            <a:off x="1774424" y="3724074"/>
            <a:ext cx="8637072" cy="977621"/>
          </a:xfrm>
        </p:spPr>
        <p:txBody>
          <a:bodyPr tIns="91440" bIns="91440">
            <a:normAutofit/>
          </a:bodyPr>
          <a:lstStyle>
            <a:lvl1pPr marL="0" indent="0" algn="ctr">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48628"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1048629" name="Footer Placeholder 4"/>
          <p:cNvSpPr>
            <a:spLocks noGrp="1"/>
          </p:cNvSpPr>
          <p:nvPr>
            <p:ph type="ftr" sz="quarter" idx="11"/>
          </p:nvPr>
        </p:nvSpPr>
        <p:spPr>
          <a:xfrm>
            <a:off x="1451579" y="329307"/>
            <a:ext cx="5626774" cy="309201"/>
          </a:xfrm>
        </p:spPr>
        <p:txBody>
          <a:bodyPr/>
          <a:lstStyle/>
          <a:p>
            <a:endParaRPr lang="en-US" dirty="0"/>
          </a:p>
        </p:txBody>
      </p:sp>
      <p:sp>
        <p:nvSpPr>
          <p:cNvPr id="1048630" name="Slide Number Placeholder 5"/>
          <p:cNvSpPr>
            <a:spLocks noGrp="1"/>
          </p:cNvSpPr>
          <p:nvPr>
            <p:ph type="sldNum" sz="quarter" idx="12"/>
          </p:nvPr>
        </p:nvSpPr>
        <p:spPr>
          <a:xfrm>
            <a:off x="476834" y="798973"/>
            <a:ext cx="811019" cy="503578"/>
          </a:xfrm>
        </p:spPr>
        <p:txBody>
          <a:bodyPr/>
          <a:lstStyle/>
          <a:p>
            <a:fld id="{6D22F896-40B5-4ADD-8801-0D06FADFA09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48" name="Title 1"/>
          <p:cNvSpPr>
            <a:spLocks noGrp="1"/>
          </p:cNvSpPr>
          <p:nvPr>
            <p:ph type="title"/>
          </p:nvPr>
        </p:nvSpPr>
        <p:spPr/>
        <p:txBody>
          <a:bodyPr/>
          <a:lstStyle/>
          <a:p>
            <a:r>
              <a:rPr lang="en-US"/>
              <a:t>Click to edit Master title style</a:t>
            </a:r>
            <a:endParaRPr lang="en-US" dirty="0"/>
          </a:p>
        </p:txBody>
      </p:sp>
      <p:sp>
        <p:nvSpPr>
          <p:cNvPr id="1048649"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50"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1048651" name="Footer Placeholder 4"/>
          <p:cNvSpPr>
            <a:spLocks noGrp="1"/>
          </p:cNvSpPr>
          <p:nvPr>
            <p:ph type="ftr" sz="quarter" idx="11"/>
          </p:nvPr>
        </p:nvSpPr>
        <p:spPr/>
        <p:txBody>
          <a:bodyPr/>
          <a:lstStyle/>
          <a:p>
            <a:endParaRPr lang="en-US" dirty="0"/>
          </a:p>
        </p:txBody>
      </p:sp>
      <p:sp>
        <p:nvSpPr>
          <p:cNvPr id="1048652"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35" name="Vertical Title 1"/>
          <p:cNvSpPr>
            <a:spLocks noGrp="1"/>
          </p:cNvSpPr>
          <p:nvPr>
            <p:ph type="title" orient="vert"/>
          </p:nvPr>
        </p:nvSpPr>
        <p:spPr>
          <a:xfrm>
            <a:off x="9127052" y="798973"/>
            <a:ext cx="1615742" cy="4659889"/>
          </a:xfrm>
        </p:spPr>
        <p:txBody>
          <a:bodyPr vert="eaVert"/>
          <a:lstStyle>
            <a:lvl1pPr algn="l"/>
          </a:lstStyle>
          <a:p>
            <a:r>
              <a:rPr lang="en-US"/>
              <a:t>Click to edit Master title style</a:t>
            </a:r>
            <a:endParaRPr lang="en-US" dirty="0"/>
          </a:p>
        </p:txBody>
      </p:sp>
      <p:sp>
        <p:nvSpPr>
          <p:cNvPr id="1048636" name="Vertical Text Placeholder 2"/>
          <p:cNvSpPr>
            <a:spLocks noGrp="1"/>
          </p:cNvSpPr>
          <p:nvPr>
            <p:ph type="body" orient="vert" idx="1"/>
          </p:nvPr>
        </p:nvSpPr>
        <p:spPr>
          <a:xfrm>
            <a:off x="1444672" y="798973"/>
            <a:ext cx="7518654" cy="4659889"/>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37"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1048638" name="Footer Placeholder 4"/>
          <p:cNvSpPr>
            <a:spLocks noGrp="1"/>
          </p:cNvSpPr>
          <p:nvPr>
            <p:ph type="ftr" sz="quarter" idx="11"/>
          </p:nvPr>
        </p:nvSpPr>
        <p:spPr/>
        <p:txBody>
          <a:bodyPr/>
          <a:lstStyle/>
          <a:p>
            <a:endParaRPr lang="en-US" dirty="0"/>
          </a:p>
        </p:txBody>
      </p:sp>
      <p:sp>
        <p:nvSpPr>
          <p:cNvPr id="1048639"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82" name="Title 1"/>
          <p:cNvSpPr>
            <a:spLocks noGrp="1"/>
          </p:cNvSpPr>
          <p:nvPr>
            <p:ph type="title"/>
          </p:nvPr>
        </p:nvSpPr>
        <p:spPr/>
        <p:txBody>
          <a:bodyPr/>
          <a:lstStyle/>
          <a:p>
            <a:r>
              <a:rPr lang="en-US"/>
              <a:t>Click to edit Master title style</a:t>
            </a:r>
            <a:endParaRPr lang="en-US" dirty="0"/>
          </a:p>
        </p:txBody>
      </p:sp>
      <p:sp>
        <p:nvSpPr>
          <p:cNvPr id="1048583" name="Content Placeholder 2"/>
          <p:cNvSpPr>
            <a:spLocks noGrp="1"/>
          </p:cNvSpPr>
          <p:nvPr>
            <p:ph idx="1"/>
          </p:nvPr>
        </p:nvSpPr>
        <p:spPr/>
        <p:txBody>
          <a:bodyPr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58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1048585" name="Footer Placeholder 4"/>
          <p:cNvSpPr>
            <a:spLocks noGrp="1"/>
          </p:cNvSpPr>
          <p:nvPr>
            <p:ph type="ftr" sz="quarter" idx="11"/>
          </p:nvPr>
        </p:nvSpPr>
        <p:spPr/>
        <p:txBody>
          <a:bodyPr/>
          <a:lstStyle/>
          <a:p>
            <a:endParaRPr lang="en-US" dirty="0"/>
          </a:p>
        </p:txBody>
      </p:sp>
      <p:sp>
        <p:nvSpPr>
          <p:cNvPr id="104858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53" name="Title 1"/>
          <p:cNvSpPr>
            <a:spLocks noGrp="1"/>
          </p:cNvSpPr>
          <p:nvPr>
            <p:ph type="title"/>
          </p:nvPr>
        </p:nvSpPr>
        <p:spPr>
          <a:xfrm>
            <a:off x="1774423" y="1756130"/>
            <a:ext cx="8643154" cy="1969007"/>
          </a:xfrm>
        </p:spPr>
        <p:txBody>
          <a:bodyPr anchor="b">
            <a:normAutofit/>
          </a:bodyPr>
          <a:lstStyle>
            <a:lvl1pPr algn="ctr">
              <a:defRPr sz="3600"/>
            </a:lvl1pPr>
          </a:lstStyle>
          <a:p>
            <a:r>
              <a:rPr lang="en-US"/>
              <a:t>Click to edit Master title style</a:t>
            </a:r>
            <a:endParaRPr lang="en-US" dirty="0"/>
          </a:p>
        </p:txBody>
      </p:sp>
      <p:sp>
        <p:nvSpPr>
          <p:cNvPr id="1048654" name="Text Placeholder 2"/>
          <p:cNvSpPr>
            <a:spLocks noGrp="1"/>
          </p:cNvSpPr>
          <p:nvPr>
            <p:ph type="body" idx="1"/>
          </p:nvPr>
        </p:nvSpPr>
        <p:spPr>
          <a:xfrm>
            <a:off x="1774423" y="3725137"/>
            <a:ext cx="8643154" cy="1093987"/>
          </a:xfrm>
        </p:spPr>
        <p:txBody>
          <a:bodyPr tIns="91440">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1048655"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1048656" name="Footer Placeholder 4"/>
          <p:cNvSpPr>
            <a:spLocks noGrp="1"/>
          </p:cNvSpPr>
          <p:nvPr>
            <p:ph type="ftr" sz="quarter" idx="11"/>
          </p:nvPr>
        </p:nvSpPr>
        <p:spPr/>
        <p:txBody>
          <a:bodyPr/>
          <a:lstStyle/>
          <a:p>
            <a:endParaRPr lang="en-US" dirty="0"/>
          </a:p>
        </p:txBody>
      </p:sp>
      <p:sp>
        <p:nvSpPr>
          <p:cNvPr id="1048657"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58" name="Title 1"/>
          <p:cNvSpPr>
            <a:spLocks noGrp="1"/>
          </p:cNvSpPr>
          <p:nvPr>
            <p:ph type="title"/>
          </p:nvPr>
        </p:nvSpPr>
        <p:spPr>
          <a:xfrm>
            <a:off x="1449217" y="804889"/>
            <a:ext cx="9293577" cy="1059305"/>
          </a:xfrm>
        </p:spPr>
        <p:txBody>
          <a:bodyPr/>
          <a:lstStyle/>
          <a:p>
            <a:r>
              <a:rPr lang="en-US"/>
              <a:t>Click to edit Master title style</a:t>
            </a:r>
            <a:endParaRPr lang="en-US" dirty="0"/>
          </a:p>
        </p:txBody>
      </p:sp>
      <p:sp>
        <p:nvSpPr>
          <p:cNvPr id="1048659" name="Content Placeholder 2"/>
          <p:cNvSpPr>
            <a:spLocks noGrp="1"/>
          </p:cNvSpPr>
          <p:nvPr>
            <p:ph sz="half" idx="1"/>
          </p:nvPr>
        </p:nvSpPr>
        <p:spPr>
          <a:xfrm>
            <a:off x="1447331" y="2010878"/>
            <a:ext cx="4488654" cy="3448595"/>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60" name="Content Placeholder 3"/>
          <p:cNvSpPr>
            <a:spLocks noGrp="1"/>
          </p:cNvSpPr>
          <p:nvPr>
            <p:ph sz="half" idx="2"/>
          </p:nvPr>
        </p:nvSpPr>
        <p:spPr>
          <a:xfrm>
            <a:off x="6254140" y="2017343"/>
            <a:ext cx="4488654" cy="344152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61"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1048662" name="Footer Placeholder 5"/>
          <p:cNvSpPr>
            <a:spLocks noGrp="1"/>
          </p:cNvSpPr>
          <p:nvPr>
            <p:ph type="ftr" sz="quarter" idx="11"/>
          </p:nvPr>
        </p:nvSpPr>
        <p:spPr/>
        <p:txBody>
          <a:bodyPr/>
          <a:lstStyle/>
          <a:p>
            <a:endParaRPr lang="en-US" dirty="0"/>
          </a:p>
        </p:txBody>
      </p:sp>
      <p:sp>
        <p:nvSpPr>
          <p:cNvPr id="1048663"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64" name="Title 1"/>
          <p:cNvSpPr>
            <a:spLocks noGrp="1"/>
          </p:cNvSpPr>
          <p:nvPr>
            <p:ph type="title"/>
          </p:nvPr>
        </p:nvSpPr>
        <p:spPr>
          <a:xfrm>
            <a:off x="1447191" y="804163"/>
            <a:ext cx="9295603" cy="1056319"/>
          </a:xfrm>
        </p:spPr>
        <p:txBody>
          <a:bodyPr/>
          <a:lstStyle/>
          <a:p>
            <a:r>
              <a:rPr lang="en-US"/>
              <a:t>Click to edit Master title style</a:t>
            </a:r>
            <a:endParaRPr lang="en-US" dirty="0"/>
          </a:p>
        </p:txBody>
      </p:sp>
      <p:sp>
        <p:nvSpPr>
          <p:cNvPr id="1048665" name="Text Placeholder 2"/>
          <p:cNvSpPr>
            <a:spLocks noGrp="1"/>
          </p:cNvSpPr>
          <p:nvPr>
            <p:ph type="body" idx="1"/>
          </p:nvPr>
        </p:nvSpPr>
        <p:spPr>
          <a:xfrm>
            <a:off x="1447191" y="2019549"/>
            <a:ext cx="4488794"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666" name="Content Placeholder 3"/>
          <p:cNvSpPr>
            <a:spLocks noGrp="1"/>
          </p:cNvSpPr>
          <p:nvPr>
            <p:ph sz="half" idx="2"/>
          </p:nvPr>
        </p:nvSpPr>
        <p:spPr>
          <a:xfrm>
            <a:off x="1447191" y="2824269"/>
            <a:ext cx="4488794" cy="264445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67" name="Text Placeholder 4"/>
          <p:cNvSpPr>
            <a:spLocks noGrp="1"/>
          </p:cNvSpPr>
          <p:nvPr>
            <p:ph type="body" sz="quarter" idx="3"/>
          </p:nvPr>
        </p:nvSpPr>
        <p:spPr>
          <a:xfrm>
            <a:off x="6256025" y="2023003"/>
            <a:ext cx="4488794"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668" name="Content Placeholder 5"/>
          <p:cNvSpPr>
            <a:spLocks noGrp="1"/>
          </p:cNvSpPr>
          <p:nvPr>
            <p:ph sz="quarter" idx="4"/>
          </p:nvPr>
        </p:nvSpPr>
        <p:spPr>
          <a:xfrm>
            <a:off x="6256025" y="2821491"/>
            <a:ext cx="4488794" cy="263737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69" name="Date Placeholder 6"/>
          <p:cNvSpPr>
            <a:spLocks noGrp="1"/>
          </p:cNvSpPr>
          <p:nvPr>
            <p:ph type="dt" sz="half" idx="10"/>
          </p:nvPr>
        </p:nvSpPr>
        <p:spPr/>
        <p:txBody>
          <a:bodyPr/>
          <a:lstStyle/>
          <a:p>
            <a:fld id="{48A87A34-81AB-432B-8DAE-1953F412C126}" type="datetimeFigureOut">
              <a:rPr lang="en-US" dirty="0"/>
            </a:fld>
            <a:endParaRPr lang="en-US" dirty="0"/>
          </a:p>
        </p:txBody>
      </p:sp>
      <p:sp>
        <p:nvSpPr>
          <p:cNvPr id="1048670" name="Footer Placeholder 7"/>
          <p:cNvSpPr>
            <a:spLocks noGrp="1"/>
          </p:cNvSpPr>
          <p:nvPr>
            <p:ph type="ftr" sz="quarter" idx="11"/>
          </p:nvPr>
        </p:nvSpPr>
        <p:spPr/>
        <p:txBody>
          <a:bodyPr/>
          <a:lstStyle/>
          <a:p>
            <a:endParaRPr lang="en-US" dirty="0"/>
          </a:p>
        </p:txBody>
      </p:sp>
      <p:sp>
        <p:nvSpPr>
          <p:cNvPr id="1048671" name="Slide Number Placeholder 8"/>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31" name="Title 1"/>
          <p:cNvSpPr>
            <a:spLocks noGrp="1"/>
          </p:cNvSpPr>
          <p:nvPr>
            <p:ph type="title"/>
          </p:nvPr>
        </p:nvSpPr>
        <p:spPr/>
        <p:txBody>
          <a:bodyPr/>
          <a:lstStyle/>
          <a:p>
            <a:r>
              <a:rPr lang="en-US"/>
              <a:t>Click to edit Master title style</a:t>
            </a:r>
            <a:endParaRPr lang="en-US" dirty="0"/>
          </a:p>
        </p:txBody>
      </p:sp>
      <p:sp>
        <p:nvSpPr>
          <p:cNvPr id="1048632" name="Date Placeholder 2"/>
          <p:cNvSpPr>
            <a:spLocks noGrp="1"/>
          </p:cNvSpPr>
          <p:nvPr>
            <p:ph type="dt" sz="half" idx="10"/>
          </p:nvPr>
        </p:nvSpPr>
        <p:spPr/>
        <p:txBody>
          <a:bodyPr/>
          <a:lstStyle/>
          <a:p>
            <a:fld id="{48A87A34-81AB-432B-8DAE-1953F412C126}" type="datetimeFigureOut">
              <a:rPr lang="en-US" dirty="0"/>
            </a:fld>
            <a:endParaRPr lang="en-US" dirty="0"/>
          </a:p>
        </p:txBody>
      </p:sp>
      <p:sp>
        <p:nvSpPr>
          <p:cNvPr id="1048633" name="Footer Placeholder 3"/>
          <p:cNvSpPr>
            <a:spLocks noGrp="1"/>
          </p:cNvSpPr>
          <p:nvPr>
            <p:ph type="ftr" sz="quarter" idx="11"/>
          </p:nvPr>
        </p:nvSpPr>
        <p:spPr/>
        <p:txBody>
          <a:bodyPr/>
          <a:lstStyle/>
          <a:p>
            <a:endParaRPr lang="en-US" dirty="0"/>
          </a:p>
        </p:txBody>
      </p:sp>
      <p:sp>
        <p:nvSpPr>
          <p:cNvPr id="1048634"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72" name="Date Placeholder 1"/>
          <p:cNvSpPr>
            <a:spLocks noGrp="1"/>
          </p:cNvSpPr>
          <p:nvPr>
            <p:ph type="dt" sz="half" idx="10"/>
          </p:nvPr>
        </p:nvSpPr>
        <p:spPr/>
        <p:txBody>
          <a:bodyPr/>
          <a:lstStyle/>
          <a:p>
            <a:fld id="{48A87A34-81AB-432B-8DAE-1953F412C126}" type="datetimeFigureOut">
              <a:rPr lang="en-US" dirty="0"/>
            </a:fld>
            <a:endParaRPr lang="en-US" dirty="0"/>
          </a:p>
        </p:txBody>
      </p:sp>
      <p:sp>
        <p:nvSpPr>
          <p:cNvPr id="1048673" name="Footer Placeholder 2"/>
          <p:cNvSpPr>
            <a:spLocks noGrp="1"/>
          </p:cNvSpPr>
          <p:nvPr>
            <p:ph type="ftr" sz="quarter" idx="11"/>
          </p:nvPr>
        </p:nvSpPr>
        <p:spPr/>
        <p:txBody>
          <a:bodyPr/>
          <a:lstStyle/>
          <a:p>
            <a:endParaRPr lang="en-US" dirty="0"/>
          </a:p>
        </p:txBody>
      </p:sp>
      <p:sp>
        <p:nvSpPr>
          <p:cNvPr id="1048674" name="Slide Number Placeholder 3"/>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75" name="Title 1"/>
          <p:cNvSpPr>
            <a:spLocks noGrp="1"/>
          </p:cNvSpPr>
          <p:nvPr>
            <p:ph type="title"/>
          </p:nvPr>
        </p:nvSpPr>
        <p:spPr>
          <a:xfrm>
            <a:off x="1444671" y="798973"/>
            <a:ext cx="2961967" cy="2406518"/>
          </a:xfrm>
        </p:spPr>
        <p:txBody>
          <a:bodyPr anchor="b">
            <a:normAutofit/>
          </a:bodyPr>
          <a:lstStyle>
            <a:lvl1pPr algn="l">
              <a:defRPr sz="2400"/>
            </a:lvl1pPr>
          </a:lstStyle>
          <a:p>
            <a:r>
              <a:rPr lang="en-US"/>
              <a:t>Click to edit Master title style</a:t>
            </a:r>
            <a:endParaRPr lang="en-US" dirty="0"/>
          </a:p>
        </p:txBody>
      </p:sp>
      <p:sp>
        <p:nvSpPr>
          <p:cNvPr id="1048676" name="Content Placeholder 2"/>
          <p:cNvSpPr>
            <a:spLocks noGrp="1"/>
          </p:cNvSpPr>
          <p:nvPr>
            <p:ph idx="1"/>
          </p:nvPr>
        </p:nvSpPr>
        <p:spPr>
          <a:xfrm>
            <a:off x="4730324" y="798974"/>
            <a:ext cx="6012470" cy="4658826"/>
          </a:xfrm>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77" name="Text Placeholder 3"/>
          <p:cNvSpPr>
            <a:spLocks noGrp="1"/>
          </p:cNvSpPr>
          <p:nvPr>
            <p:ph type="body" sz="half" idx="2"/>
          </p:nvPr>
        </p:nvSpPr>
        <p:spPr>
          <a:xfrm>
            <a:off x="1444671" y="3205491"/>
            <a:ext cx="2961967"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1048678"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1048679" name="Footer Placeholder 5"/>
          <p:cNvSpPr>
            <a:spLocks noGrp="1"/>
          </p:cNvSpPr>
          <p:nvPr>
            <p:ph type="ftr" sz="quarter" idx="11"/>
          </p:nvPr>
        </p:nvSpPr>
        <p:spPr/>
        <p:txBody>
          <a:bodyPr/>
          <a:lstStyle/>
          <a:p>
            <a:endParaRPr lang="en-US" dirty="0"/>
          </a:p>
        </p:txBody>
      </p:sp>
      <p:sp>
        <p:nvSpPr>
          <p:cNvPr id="1048680"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43" name="Group 8"/>
          <p:cNvGrpSpPr/>
          <p:nvPr/>
        </p:nvGrpSpPr>
        <p:grpSpPr>
          <a:xfrm>
            <a:off x="7477387" y="482170"/>
            <a:ext cx="4074533" cy="5149101"/>
            <a:chOff x="7477387" y="482170"/>
            <a:chExt cx="4074533" cy="5149101"/>
          </a:xfrm>
        </p:grpSpPr>
        <p:sp>
          <p:nvSpPr>
            <p:cNvPr id="1048640"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048641"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1048642" name="Title 1"/>
          <p:cNvSpPr>
            <a:spLocks noGrp="1"/>
          </p:cNvSpPr>
          <p:nvPr>
            <p:ph type="title"/>
          </p:nvPr>
        </p:nvSpPr>
        <p:spPr>
          <a:xfrm>
            <a:off x="1451206" y="1129512"/>
            <a:ext cx="5532328" cy="1922299"/>
          </a:xfrm>
        </p:spPr>
        <p:txBody>
          <a:bodyPr anchor="b">
            <a:normAutofit/>
          </a:bodyPr>
          <a:lstStyle>
            <a:lvl1pPr>
              <a:defRPr sz="3200"/>
            </a:lvl1pPr>
          </a:lstStyle>
          <a:p>
            <a:r>
              <a:rPr lang="en-US"/>
              <a:t>Click to edit Master title style</a:t>
            </a:r>
            <a:endParaRPr lang="en-US" dirty="0"/>
          </a:p>
        </p:txBody>
      </p:sp>
      <p:sp>
        <p:nvSpPr>
          <p:cNvPr id="1048643" name="Picture Placeholder 2"/>
          <p:cNvSpPr>
            <a:spLocks noGrp="1" noChangeAspect="1"/>
          </p:cNvSpPr>
          <p:nvPr>
            <p:ph type="pic" idx="1"/>
          </p:nvPr>
        </p:nvSpPr>
        <p:spPr>
          <a:xfrm>
            <a:off x="8124389" y="1122542"/>
            <a:ext cx="2791171" cy="3866327"/>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200" dirty="0"/>
            </a:lvl1pPr>
          </a:lstStyle>
          <a:p>
            <a:pPr lvl="0" algn="ctr"/>
            <a:r>
              <a:rPr lang="en-US" dirty="0"/>
              <a:t>Click icon to add picture</a:t>
            </a:r>
            <a:endParaRPr lang="en-US" dirty="0"/>
          </a:p>
        </p:txBody>
      </p:sp>
      <p:sp>
        <p:nvSpPr>
          <p:cNvPr id="1048644" name="Text Placeholder 3"/>
          <p:cNvSpPr>
            <a:spLocks noGrp="1"/>
          </p:cNvSpPr>
          <p:nvPr>
            <p:ph type="body" sz="half" idx="2"/>
          </p:nvPr>
        </p:nvSpPr>
        <p:spPr>
          <a:xfrm>
            <a:off x="1450329" y="3059600"/>
            <a:ext cx="5524404" cy="2090134"/>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1048645" name="Date Placeholder 4"/>
          <p:cNvSpPr>
            <a:spLocks noGrp="1"/>
          </p:cNvSpPr>
          <p:nvPr>
            <p:ph type="dt" sz="half" idx="10"/>
          </p:nvPr>
        </p:nvSpPr>
        <p:spPr>
          <a:xfrm>
            <a:off x="1447382" y="5469856"/>
            <a:ext cx="5527351" cy="320123"/>
          </a:xfrm>
        </p:spPr>
        <p:txBody>
          <a:bodyPr/>
          <a:lstStyle>
            <a:lvl1pPr algn="l"/>
          </a:lstStyle>
          <a:p>
            <a:fld id="{48A87A34-81AB-432B-8DAE-1953F412C126}" type="datetimeFigureOut">
              <a:rPr lang="en-US" dirty="0"/>
            </a:fld>
            <a:endParaRPr lang="en-US" dirty="0"/>
          </a:p>
        </p:txBody>
      </p:sp>
      <p:sp>
        <p:nvSpPr>
          <p:cNvPr id="1048646" name="Footer Placeholder 5"/>
          <p:cNvSpPr>
            <a:spLocks noGrp="1"/>
          </p:cNvSpPr>
          <p:nvPr>
            <p:ph type="ftr" sz="quarter" idx="11"/>
          </p:nvPr>
        </p:nvSpPr>
        <p:spPr>
          <a:xfrm>
            <a:off x="1447382" y="318640"/>
            <a:ext cx="5541004" cy="320931"/>
          </a:xfrm>
        </p:spPr>
        <p:txBody>
          <a:bodyPr/>
          <a:lstStyle/>
          <a:p>
            <a:endParaRPr lang="en-US" dirty="0"/>
          </a:p>
        </p:txBody>
      </p:sp>
      <p:sp>
        <p:nvSpPr>
          <p:cNvPr id="104864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1451579" y="804519"/>
            <a:ext cx="9291215" cy="104923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1048577" name="Text Placeholder 2"/>
          <p:cNvSpPr>
            <a:spLocks noGrp="1"/>
          </p:cNvSpPr>
          <p:nvPr>
            <p:ph type="body" idx="1"/>
          </p:nvPr>
        </p:nvSpPr>
        <p:spPr>
          <a:xfrm>
            <a:off x="1451579" y="2015732"/>
            <a:ext cx="9291215" cy="345061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578" name="Date Placeholder 3"/>
          <p:cNvSpPr>
            <a:spLocks noGrp="1"/>
          </p:cNvSpPr>
          <p:nvPr>
            <p:ph type="dt" sz="half" idx="2"/>
          </p:nvPr>
        </p:nvSpPr>
        <p:spPr>
          <a:xfrm>
            <a:off x="7242079"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fld>
            <a:endParaRPr lang="en-US" dirty="0"/>
          </a:p>
        </p:txBody>
      </p:sp>
      <p:sp>
        <p:nvSpPr>
          <p:cNvPr id="1048579" name="Footer Placeholder 4"/>
          <p:cNvSpPr>
            <a:spLocks noGrp="1"/>
          </p:cNvSpPr>
          <p:nvPr>
            <p:ph type="ftr" sz="quarter" idx="3"/>
          </p:nvPr>
        </p:nvSpPr>
        <p:spPr>
          <a:xfrm>
            <a:off x="1451579" y="329307"/>
            <a:ext cx="562677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1048580"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fld>
            <a:endParaRPr lang="en-US" dirty="0"/>
          </a:p>
        </p:txBody>
      </p:sp>
      <p:sp>
        <p:nvSpPr>
          <p:cNvPr id="1048581" name="Rectangle 8"/>
          <p:cNvSpPr/>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097152" name="Picture 9"/>
          <p:cNvPicPr>
            <a:picLocks noChangeAspect="1"/>
          </p:cNvPicPr>
          <p:nvPr/>
        </p:nvPicPr>
        <p:blipFill rotWithShape="1">
          <a:blip r:embed="rId12"/>
          <a:srcRect t="1538" b="-1538"/>
          <a:stretch>
            <a:fillRect/>
          </a:stretch>
        </p:blipFill>
        <p:spPr>
          <a:xfrm>
            <a:off x="0" y="6129338"/>
            <a:ext cx="12192000" cy="742950"/>
          </a:xfrm>
          <a:prstGeom prst="rect">
            <a:avLst/>
          </a:prstGeom>
        </p:spPr>
      </p:pic>
      <p:cxnSp>
        <p:nvCxnSpPr>
          <p:cNvPr id="3145728" name="Straight Connector 11"/>
          <p:cNvCxnSpPr/>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sz="3200" b="0" i="0" kern="1200" cap="all">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jpeg"/><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en.scientific" TargetMode="External"/><Relationship Id="rId1" Type="http://schemas.openxmlformats.org/officeDocument/2006/relationships/hyperlink" Target="http://en.wikipedia.org"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7" name="object 2"/>
          <p:cNvSpPr/>
          <p:nvPr/>
        </p:nvSpPr>
        <p:spPr>
          <a:xfrm>
            <a:off x="2883525" y="2900621"/>
            <a:ext cx="2971992" cy="1729"/>
          </a:xfrm>
          <a:custGeom>
            <a:avLst/>
            <a:gdLst/>
            <a:ahLst/>
            <a:cxnLst/>
            <a:rect l="l" t="t" r="r" b="b"/>
            <a:pathLst>
              <a:path w="3274695" h="1904">
                <a:moveTo>
                  <a:pt x="0" y="0"/>
                </a:moveTo>
                <a:lnTo>
                  <a:pt x="3274327" y="1749"/>
                </a:lnTo>
              </a:path>
            </a:pathLst>
          </a:custGeom>
          <a:ln w="13992">
            <a:solidFill>
              <a:srgbClr val="EDEDEB"/>
            </a:solidFill>
          </a:ln>
        </p:spPr>
        <p:txBody>
          <a:bodyPr wrap="square" lIns="0" tIns="0" rIns="0" bIns="0" rtlCol="0"/>
          <a:lstStyle/>
          <a:p>
            <a:endParaRPr sz="1635" dirty="0"/>
          </a:p>
        </p:txBody>
      </p:sp>
      <p:sp>
        <p:nvSpPr>
          <p:cNvPr id="1048588" name="object 3"/>
          <p:cNvSpPr/>
          <p:nvPr/>
        </p:nvSpPr>
        <p:spPr>
          <a:xfrm>
            <a:off x="6181338" y="2900621"/>
            <a:ext cx="2971992" cy="1729"/>
          </a:xfrm>
          <a:custGeom>
            <a:avLst/>
            <a:gdLst/>
            <a:ahLst/>
            <a:cxnLst/>
            <a:rect l="l" t="t" r="r" b="b"/>
            <a:pathLst>
              <a:path w="3274695" h="1904">
                <a:moveTo>
                  <a:pt x="0" y="0"/>
                </a:moveTo>
                <a:lnTo>
                  <a:pt x="3274327" y="1749"/>
                </a:lnTo>
              </a:path>
            </a:pathLst>
          </a:custGeom>
          <a:ln w="13992">
            <a:solidFill>
              <a:srgbClr val="EDEDEB"/>
            </a:solidFill>
          </a:ln>
        </p:spPr>
        <p:txBody>
          <a:bodyPr wrap="square" lIns="0" tIns="0" rIns="0" bIns="0" rtlCol="0"/>
          <a:lstStyle/>
          <a:p>
            <a:endParaRPr sz="1635" dirty="0"/>
          </a:p>
        </p:txBody>
      </p:sp>
      <p:sp>
        <p:nvSpPr>
          <p:cNvPr id="1048589" name="object 4"/>
          <p:cNvSpPr/>
          <p:nvPr/>
        </p:nvSpPr>
        <p:spPr>
          <a:xfrm flipH="1" flipV="1">
            <a:off x="6010663" y="2860771"/>
            <a:ext cx="69807" cy="83257"/>
          </a:xfrm>
          <a:prstGeom prst="rect">
            <a:avLst/>
          </a:prstGeom>
          <a:blipFill>
            <a:blip r:embed="rId1" cstate="print"/>
            <a:stretch>
              <a:fillRect/>
            </a:stretch>
          </a:blipFill>
        </p:spPr>
        <p:txBody>
          <a:bodyPr wrap="square" lIns="0" tIns="0" rIns="0" bIns="0" rtlCol="0"/>
          <a:lstStyle/>
          <a:p>
            <a:endParaRPr sz="1635" dirty="0"/>
          </a:p>
        </p:txBody>
      </p:sp>
      <p:sp>
        <p:nvSpPr>
          <p:cNvPr id="1048590" name="object 5"/>
          <p:cNvSpPr txBox="1">
            <a:spLocks noGrp="1"/>
          </p:cNvSpPr>
          <p:nvPr>
            <p:ph type="title"/>
          </p:nvPr>
        </p:nvSpPr>
        <p:spPr>
          <a:xfrm>
            <a:off x="1450309" y="1518684"/>
            <a:ext cx="9291215" cy="1000125"/>
          </a:xfrm>
          <a:prstGeom prst="rect">
            <a:avLst/>
          </a:prstGeom>
        </p:spPr>
        <p:txBody>
          <a:bodyPr vert="horz" wrap="square" lIns="0" tIns="15560" rIns="0" bIns="0" rtlCol="0" anchor="ctr">
            <a:spAutoFit/>
          </a:bodyPr>
          <a:lstStyle/>
          <a:p>
            <a:pPr marL="11430">
              <a:lnSpc>
                <a:spcPct val="100000"/>
              </a:lnSpc>
              <a:spcBef>
                <a:spcPts val="125"/>
              </a:spcBef>
            </a:pPr>
            <a:r>
              <a:rPr spc="41" dirty="0"/>
              <a:t>H</a:t>
            </a:r>
            <a:r>
              <a:rPr lang="en-US" spc="41" dirty="0"/>
              <a:t>EALTH CARE MONITORING</a:t>
            </a:r>
            <a:r>
              <a:rPr spc="23" dirty="0"/>
              <a:t> </a:t>
            </a:r>
            <a:r>
              <a:rPr dirty="0"/>
              <a:t>System </a:t>
            </a:r>
            <a:r>
              <a:rPr lang="en-US" spc="-45" dirty="0"/>
              <a:t>USING iOt  </a:t>
            </a:r>
            <a:endParaRPr spc="-36" dirty="0"/>
          </a:p>
        </p:txBody>
      </p:sp>
      <p:sp>
        <p:nvSpPr>
          <p:cNvPr id="1048592" name="object 7"/>
          <p:cNvSpPr txBox="1"/>
          <p:nvPr/>
        </p:nvSpPr>
        <p:spPr>
          <a:xfrm>
            <a:off x="1879135" y="228744"/>
            <a:ext cx="9999676" cy="1008183"/>
          </a:xfrm>
          <a:prstGeom prst="rect">
            <a:avLst/>
          </a:prstGeom>
        </p:spPr>
        <p:txBody>
          <a:bodyPr vert="horz" wrap="square" lIns="0" tIns="10373" rIns="0" bIns="0" rtlCol="0">
            <a:spAutoFit/>
          </a:bodyPr>
          <a:lstStyle/>
          <a:p>
            <a:pPr marL="11430" algn="just">
              <a:spcBef>
                <a:spcPts val="80"/>
              </a:spcBef>
            </a:pPr>
            <a:r>
              <a:rPr lang="en-US" sz="3200" spc="-5" dirty="0">
                <a:latin typeface="Arial" panose="020B0604020202020204"/>
                <a:cs typeface="Arial" panose="020B0604020202020204"/>
              </a:rPr>
              <a:t>Konkan Gyanpeeth College of Engineering, Karjat</a:t>
            </a:r>
            <a:endParaRPr lang="en-IN" sz="3200" spc="-5" dirty="0">
              <a:latin typeface="Arial" panose="020B0604020202020204"/>
              <a:cs typeface="Arial" panose="020B0604020202020204"/>
            </a:endParaRPr>
          </a:p>
          <a:p>
            <a:pPr marL="11430" algn="just">
              <a:spcBef>
                <a:spcPts val="80"/>
              </a:spcBef>
            </a:pPr>
            <a:r>
              <a:rPr sz="3200" spc="-5" dirty="0">
                <a:latin typeface="Arial" panose="020B0604020202020204"/>
                <a:cs typeface="Arial" panose="020B0604020202020204"/>
              </a:rPr>
              <a:t>Department </a:t>
            </a:r>
            <a:r>
              <a:rPr sz="3200" spc="54" dirty="0">
                <a:latin typeface="Arial" panose="020B0604020202020204"/>
                <a:cs typeface="Arial" panose="020B0604020202020204"/>
              </a:rPr>
              <a:t>of </a:t>
            </a:r>
            <a:r>
              <a:rPr sz="3200" spc="27" dirty="0">
                <a:latin typeface="Arial" panose="020B0604020202020204"/>
                <a:cs typeface="Arial" panose="020B0604020202020204"/>
              </a:rPr>
              <a:t>Information</a:t>
            </a:r>
            <a:r>
              <a:rPr sz="3200" spc="-268" dirty="0">
                <a:latin typeface="Arial" panose="020B0604020202020204"/>
                <a:cs typeface="Arial" panose="020B0604020202020204"/>
              </a:rPr>
              <a:t> </a:t>
            </a:r>
            <a:r>
              <a:rPr sz="3200" spc="-23" dirty="0">
                <a:latin typeface="Arial" panose="020B0604020202020204"/>
                <a:cs typeface="Arial" panose="020B0604020202020204"/>
              </a:rPr>
              <a:t>Technology</a:t>
            </a:r>
            <a:endParaRPr sz="3200" dirty="0">
              <a:latin typeface="Arial" panose="020B0604020202020204"/>
              <a:cs typeface="Arial" panose="020B0604020202020204"/>
            </a:endParaRPr>
          </a:p>
        </p:txBody>
      </p:sp>
      <p:graphicFrame>
        <p:nvGraphicFramePr>
          <p:cNvPr id="4194304" name="object 8"/>
          <p:cNvGraphicFramePr>
            <a:graphicFrameLocks noGrp="1"/>
          </p:cNvGraphicFramePr>
          <p:nvPr/>
        </p:nvGraphicFramePr>
        <p:xfrm>
          <a:off x="7981526" y="4222928"/>
          <a:ext cx="4098021" cy="1764999"/>
        </p:xfrm>
        <a:graphic>
          <a:graphicData uri="http://schemas.openxmlformats.org/drawingml/2006/table">
            <a:tbl>
              <a:tblPr firstRow="1" bandRow="1">
                <a:tableStyleId>{2D5ABB26-0587-4C30-8999-92F81FD0307C}</a:tableStyleId>
              </a:tblPr>
              <a:tblGrid>
                <a:gridCol w="3297665"/>
                <a:gridCol w="800356"/>
              </a:tblGrid>
              <a:tr h="283875">
                <a:tc>
                  <a:txBody>
                    <a:bodyPr/>
                    <a:lstStyle/>
                    <a:p>
                      <a:pPr marL="20320" algn="l">
                        <a:lnSpc>
                          <a:spcPct val="100000"/>
                        </a:lnSpc>
                        <a:spcBef>
                          <a:spcPts val="280"/>
                        </a:spcBef>
                      </a:pPr>
                      <a:r>
                        <a:rPr lang="en-US" sz="1400" spc="-5" dirty="0">
                          <a:solidFill>
                            <a:schemeClr val="accent1"/>
                          </a:solidFill>
                          <a:latin typeface="Arial" panose="020B0604020202020204"/>
                          <a:cs typeface="Arial" panose="020B0604020202020204"/>
                        </a:rPr>
                        <a:t>  Project Group Members</a:t>
                      </a:r>
                      <a:endParaRPr sz="1400" dirty="0">
                        <a:solidFill>
                          <a:schemeClr val="accent1"/>
                        </a:solidFill>
                        <a:latin typeface="Arial" panose="020B0604020202020204"/>
                        <a:cs typeface="Arial" panose="020B0604020202020204"/>
                      </a:endParaRPr>
                    </a:p>
                  </a:txBody>
                  <a:tcPr marL="0" marR="0" marT="32273" marB="0">
                    <a:lnL w="19050">
                      <a:noFill/>
                      <a:prstDash val="solid"/>
                    </a:lnL>
                    <a:lnR w="19050">
                      <a:noFill/>
                      <a:prstDash val="solid"/>
                    </a:lnR>
                    <a:lnT w="19050">
                      <a:noFill/>
                      <a:prstDash val="solid"/>
                    </a:lnT>
                    <a:lnB w="19050">
                      <a:noFill/>
                      <a:prstDash val="solid"/>
                    </a:lnB>
                    <a:lnTlToBr w="12700" cmpd="sng">
                      <a:noFill/>
                      <a:prstDash val="solid"/>
                    </a:lnTlToBr>
                    <a:lnBlToTr w="12700" cmpd="sng">
                      <a:noFill/>
                      <a:prstDash val="solid"/>
                    </a:lnBlToTr>
                  </a:tcPr>
                </a:tc>
                <a:tc>
                  <a:txBody>
                    <a:bodyPr/>
                    <a:lstStyle/>
                    <a:p>
                      <a:pPr marL="297180" marR="227330" indent="-42545">
                        <a:lnSpc>
                          <a:spcPts val="1760"/>
                        </a:lnSpc>
                        <a:spcBef>
                          <a:spcPts val="420"/>
                        </a:spcBef>
                      </a:pPr>
                      <a:r>
                        <a:rPr sz="1400" spc="40" dirty="0">
                          <a:solidFill>
                            <a:schemeClr val="accent1"/>
                          </a:solidFill>
                          <a:latin typeface="Arial" panose="020B0604020202020204"/>
                          <a:cs typeface="Arial" panose="020B0604020202020204"/>
                        </a:rPr>
                        <a:t>R</a:t>
                      </a:r>
                      <a:r>
                        <a:rPr sz="1400" dirty="0">
                          <a:solidFill>
                            <a:schemeClr val="accent1"/>
                          </a:solidFill>
                          <a:latin typeface="Arial" panose="020B0604020202020204"/>
                          <a:cs typeface="Arial" panose="020B0604020202020204"/>
                        </a:rPr>
                        <a:t>o</a:t>
                      </a:r>
                      <a:r>
                        <a:rPr sz="1400" spc="-45" dirty="0">
                          <a:solidFill>
                            <a:schemeClr val="accent1"/>
                          </a:solidFill>
                          <a:latin typeface="Arial" panose="020B0604020202020204"/>
                          <a:cs typeface="Arial" panose="020B0604020202020204"/>
                        </a:rPr>
                        <a:t>l</a:t>
                      </a:r>
                      <a:r>
                        <a:rPr sz="1400" dirty="0">
                          <a:solidFill>
                            <a:schemeClr val="accent1"/>
                          </a:solidFill>
                          <a:latin typeface="Arial" panose="020B0604020202020204"/>
                          <a:cs typeface="Arial" panose="020B0604020202020204"/>
                        </a:rPr>
                        <a:t>l  </a:t>
                      </a:r>
                      <a:r>
                        <a:rPr sz="1400" spc="15" dirty="0">
                          <a:solidFill>
                            <a:schemeClr val="accent1"/>
                          </a:solidFill>
                          <a:latin typeface="Arial" panose="020B0604020202020204"/>
                          <a:cs typeface="Arial" panose="020B0604020202020204"/>
                        </a:rPr>
                        <a:t>no</a:t>
                      </a:r>
                      <a:endParaRPr sz="1400" dirty="0">
                        <a:solidFill>
                          <a:schemeClr val="accent1"/>
                        </a:solidFill>
                        <a:latin typeface="Arial" panose="020B0604020202020204"/>
                        <a:cs typeface="Arial" panose="020B0604020202020204"/>
                      </a:endParaRPr>
                    </a:p>
                  </a:txBody>
                  <a:tcPr marL="0" marR="0" marT="48409" marB="0">
                    <a:lnL w="19050">
                      <a:noFill/>
                      <a:prstDash val="solid"/>
                    </a:lnL>
                    <a:lnR w="19050">
                      <a:noFill/>
                      <a:prstDash val="solid"/>
                    </a:lnR>
                    <a:lnT w="19050">
                      <a:noFill/>
                      <a:prstDash val="solid"/>
                    </a:lnT>
                    <a:lnB w="19050">
                      <a:noFill/>
                      <a:prstDash val="solid"/>
                    </a:lnB>
                    <a:lnTlToBr w="12700" cmpd="sng">
                      <a:noFill/>
                      <a:prstDash val="solid"/>
                    </a:lnTlToBr>
                    <a:lnBlToTr w="12700" cmpd="sng">
                      <a:noFill/>
                      <a:prstDash val="solid"/>
                    </a:lnBlToTr>
                  </a:tcPr>
                </a:tc>
              </a:tr>
              <a:tr h="321298">
                <a:tc>
                  <a:txBody>
                    <a:bodyPr/>
                    <a:lstStyle/>
                    <a:p>
                      <a:pPr marL="100965" algn="l">
                        <a:lnSpc>
                          <a:spcPct val="100000"/>
                        </a:lnSpc>
                        <a:spcBef>
                          <a:spcPts val="280"/>
                        </a:spcBef>
                      </a:pPr>
                      <a:r>
                        <a:rPr lang="en-US" sz="1400" dirty="0">
                          <a:latin typeface="Arial" panose="020B0604020202020204"/>
                          <a:cs typeface="Arial" panose="020B0604020202020204"/>
                        </a:rPr>
                        <a:t>Bhushan N. Koli</a:t>
                      </a:r>
                      <a:endParaRPr sz="1400" dirty="0">
                        <a:latin typeface="Arial" panose="020B0604020202020204"/>
                        <a:cs typeface="Arial" panose="020B0604020202020204"/>
                      </a:endParaRPr>
                    </a:p>
                  </a:txBody>
                  <a:tcPr marL="0" marR="0" marT="32273" marB="0">
                    <a:lnL w="19050">
                      <a:noFill/>
                      <a:prstDash val="solid"/>
                    </a:lnL>
                    <a:lnR w="19050" cap="flat" cmpd="sng" algn="ctr">
                      <a:noFill/>
                      <a:prstDash val="solid"/>
                      <a:round/>
                      <a:headEnd type="none" w="med" len="med"/>
                      <a:tailEnd type="none" w="med" len="med"/>
                    </a:lnR>
                    <a:lnT w="19050">
                      <a:noFill/>
                      <a:prstDash val="solid"/>
                      <a:headEnd type="none" w="med" len="med"/>
                      <a:tailEnd type="none" w="med" len="med"/>
                    </a:lnT>
                    <a:lnB w="19050" cap="flat" cmpd="sng" algn="ctr">
                      <a:no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tcPr>
                </a:tc>
                <a:tc>
                  <a:txBody>
                    <a:bodyPr/>
                    <a:lstStyle/>
                    <a:p>
                      <a:pPr marL="297180">
                        <a:lnSpc>
                          <a:spcPct val="100000"/>
                        </a:lnSpc>
                        <a:spcBef>
                          <a:spcPts val="280"/>
                        </a:spcBef>
                      </a:pPr>
                      <a:r>
                        <a:rPr lang="en-US" sz="1400" dirty="0">
                          <a:latin typeface="Arial" panose="020B0604020202020204"/>
                          <a:cs typeface="Arial" panose="020B0604020202020204"/>
                        </a:rPr>
                        <a:t>32</a:t>
                      </a:r>
                      <a:endParaRPr sz="1400" dirty="0">
                        <a:latin typeface="Arial" panose="020B0604020202020204"/>
                        <a:cs typeface="Arial" panose="020B0604020202020204"/>
                      </a:endParaRPr>
                    </a:p>
                  </a:txBody>
                  <a:tcPr marL="0" marR="0" marT="32273" marB="0">
                    <a:lnL w="19050" cap="flat" cmpd="sng" algn="ctr">
                      <a:noFill/>
                      <a:prstDash val="solid"/>
                      <a:round/>
                      <a:headEnd type="none" w="med" len="med"/>
                      <a:tailEnd type="none" w="med" len="med"/>
                    </a:lnL>
                    <a:lnR w="19050">
                      <a:noFill/>
                      <a:prstDash val="solid"/>
                      <a:headEnd type="none" w="med" len="med"/>
                      <a:tailEnd type="none" w="med" len="med"/>
                    </a:lnR>
                    <a:lnT w="19050">
                      <a:noFill/>
                      <a:prstDash val="solid"/>
                      <a:headEnd type="none" w="med" len="med"/>
                      <a:tailEnd type="none" w="med" len="med"/>
                    </a:lnT>
                    <a:lnB w="19050" cap="flat" cmpd="sng" algn="ctr">
                      <a:no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tcPr>
                </a:tc>
              </a:tr>
              <a:tr h="321310">
                <a:tc>
                  <a:txBody>
                    <a:bodyPr/>
                    <a:lstStyle/>
                    <a:p>
                      <a:pPr marL="100965" algn="l">
                        <a:lnSpc>
                          <a:spcPct val="100000"/>
                        </a:lnSpc>
                        <a:spcBef>
                          <a:spcPts val="280"/>
                        </a:spcBef>
                      </a:pPr>
                      <a:r>
                        <a:rPr sz="1400" spc="-10" dirty="0">
                          <a:latin typeface="Arial" panose="020B0604020202020204"/>
                          <a:cs typeface="Arial" panose="020B0604020202020204"/>
                        </a:rPr>
                        <a:t>Twinkle</a:t>
                      </a:r>
                      <a:r>
                        <a:rPr sz="1400" spc="-155" dirty="0">
                          <a:latin typeface="Arial" panose="020B0604020202020204"/>
                          <a:cs typeface="Arial" panose="020B0604020202020204"/>
                        </a:rPr>
                        <a:t> </a:t>
                      </a:r>
                      <a:r>
                        <a:rPr sz="1400" spc="10" dirty="0">
                          <a:latin typeface="Arial" panose="020B0604020202020204"/>
                          <a:cs typeface="Arial" panose="020B0604020202020204"/>
                        </a:rPr>
                        <a:t>Mahajan</a:t>
                      </a:r>
                      <a:endParaRPr sz="1400" dirty="0">
                        <a:latin typeface="Arial" panose="020B0604020202020204"/>
                        <a:cs typeface="Arial" panose="020B0604020202020204"/>
                      </a:endParaRPr>
                    </a:p>
                  </a:txBody>
                  <a:tcPr marL="0" marR="0" marT="32273" marB="0">
                    <a:lnL w="19050">
                      <a:noFill/>
                      <a:prstDash val="solid"/>
                    </a:lnL>
                    <a:lnR w="19050">
                      <a:noFill/>
                      <a:prstDash val="solid"/>
                    </a:lnR>
                    <a:lnT w="19050">
                      <a:noFill/>
                      <a:prstDash val="solid"/>
                    </a:lnT>
                    <a:lnB w="19050">
                      <a:noFill/>
                      <a:prstDash val="solid"/>
                    </a:lnB>
                    <a:lnTlToBr w="12700" cmpd="sng">
                      <a:noFill/>
                      <a:prstDash val="solid"/>
                    </a:lnTlToBr>
                    <a:lnBlToTr w="12700" cmpd="sng">
                      <a:noFill/>
                      <a:prstDash val="solid"/>
                    </a:lnBlToTr>
                  </a:tcPr>
                </a:tc>
                <a:tc>
                  <a:txBody>
                    <a:bodyPr/>
                    <a:lstStyle/>
                    <a:p>
                      <a:pPr marL="297180">
                        <a:lnSpc>
                          <a:spcPct val="100000"/>
                        </a:lnSpc>
                        <a:spcBef>
                          <a:spcPts val="280"/>
                        </a:spcBef>
                      </a:pPr>
                      <a:r>
                        <a:rPr sz="1400" spc="10" dirty="0">
                          <a:latin typeface="Arial" panose="020B0604020202020204"/>
                          <a:cs typeface="Arial" panose="020B0604020202020204"/>
                        </a:rPr>
                        <a:t>3</a:t>
                      </a:r>
                      <a:r>
                        <a:rPr lang="en-US" sz="1400" spc="10" dirty="0">
                          <a:latin typeface="Arial" panose="020B0604020202020204"/>
                          <a:cs typeface="Arial" panose="020B0604020202020204"/>
                        </a:rPr>
                        <a:t>8</a:t>
                      </a:r>
                      <a:endParaRPr sz="1400" dirty="0">
                        <a:latin typeface="Arial" panose="020B0604020202020204"/>
                        <a:cs typeface="Arial" panose="020B0604020202020204"/>
                      </a:endParaRPr>
                    </a:p>
                  </a:txBody>
                  <a:tcPr marL="0" marR="0" marT="32273" marB="0">
                    <a:lnL w="19050">
                      <a:noFill/>
                      <a:prstDash val="solid"/>
                    </a:lnL>
                    <a:lnR w="19050">
                      <a:noFill/>
                      <a:prstDash val="solid"/>
                    </a:lnR>
                    <a:lnT w="19050">
                      <a:noFill/>
                      <a:prstDash val="solid"/>
                    </a:lnT>
                    <a:lnB w="19050">
                      <a:noFill/>
                      <a:prstDash val="solid"/>
                    </a:lnB>
                    <a:lnTlToBr w="12700" cmpd="sng">
                      <a:noFill/>
                      <a:prstDash val="solid"/>
                    </a:lnTlToBr>
                    <a:lnBlToTr w="12700" cmpd="sng">
                      <a:noFill/>
                      <a:prstDash val="solid"/>
                    </a:lnBlToTr>
                  </a:tcPr>
                </a:tc>
              </a:tr>
              <a:tr h="312183">
                <a:tc>
                  <a:txBody>
                    <a:bodyPr/>
                    <a:lstStyle/>
                    <a:p>
                      <a:pPr marL="100965">
                        <a:lnSpc>
                          <a:spcPct val="100000"/>
                        </a:lnSpc>
                        <a:spcBef>
                          <a:spcPts val="280"/>
                        </a:spcBef>
                      </a:pPr>
                      <a:r>
                        <a:rPr sz="1400" spc="-25" dirty="0">
                          <a:latin typeface="Arial" panose="020B0604020202020204"/>
                          <a:cs typeface="Arial" panose="020B0604020202020204"/>
                        </a:rPr>
                        <a:t>Keval</a:t>
                      </a:r>
                      <a:r>
                        <a:rPr sz="1400" spc="-150" dirty="0">
                          <a:latin typeface="Arial" panose="020B0604020202020204"/>
                          <a:cs typeface="Arial" panose="020B0604020202020204"/>
                        </a:rPr>
                        <a:t> </a:t>
                      </a:r>
                      <a:r>
                        <a:rPr sz="1400" spc="-5" dirty="0">
                          <a:latin typeface="Arial" panose="020B0604020202020204"/>
                          <a:cs typeface="Arial" panose="020B0604020202020204"/>
                        </a:rPr>
                        <a:t>Rothe</a:t>
                      </a:r>
                      <a:endParaRPr sz="1400" dirty="0">
                        <a:latin typeface="Arial" panose="020B0604020202020204"/>
                        <a:cs typeface="Arial" panose="020B0604020202020204"/>
                      </a:endParaRPr>
                    </a:p>
                  </a:txBody>
                  <a:tcPr marL="0" marR="0" marT="32273" marB="0">
                    <a:lnL w="19050">
                      <a:noFill/>
                      <a:prstDash val="solid"/>
                    </a:lnL>
                    <a:lnR w="19050">
                      <a:noFill/>
                      <a:prstDash val="solid"/>
                    </a:lnR>
                    <a:lnT w="19050">
                      <a:noFill/>
                      <a:prstDash val="solid"/>
                    </a:lnT>
                    <a:lnB w="19050">
                      <a:noFill/>
                      <a:prstDash val="solid"/>
                    </a:lnB>
                    <a:lnTlToBr w="12700" cmpd="sng">
                      <a:noFill/>
                      <a:prstDash val="solid"/>
                    </a:lnTlToBr>
                    <a:lnBlToTr w="12700" cmpd="sng">
                      <a:noFill/>
                      <a:prstDash val="solid"/>
                    </a:lnBlToTr>
                  </a:tcPr>
                </a:tc>
                <a:tc>
                  <a:txBody>
                    <a:bodyPr/>
                    <a:lstStyle/>
                    <a:p>
                      <a:pPr marL="297180">
                        <a:lnSpc>
                          <a:spcPct val="100000"/>
                        </a:lnSpc>
                        <a:spcBef>
                          <a:spcPts val="280"/>
                        </a:spcBef>
                      </a:pPr>
                      <a:r>
                        <a:rPr lang="en-US" sz="1400" spc="10" dirty="0">
                          <a:latin typeface="Arial" panose="020B0604020202020204"/>
                          <a:cs typeface="Arial" panose="020B0604020202020204"/>
                        </a:rPr>
                        <a:t>45</a:t>
                      </a:r>
                      <a:endParaRPr sz="1400" dirty="0">
                        <a:latin typeface="Arial" panose="020B0604020202020204"/>
                        <a:cs typeface="Arial" panose="020B0604020202020204"/>
                      </a:endParaRPr>
                    </a:p>
                  </a:txBody>
                  <a:tcPr marL="0" marR="0" marT="32273" marB="0">
                    <a:lnL w="19050">
                      <a:noFill/>
                      <a:prstDash val="solid"/>
                    </a:lnL>
                    <a:lnR w="19050">
                      <a:noFill/>
                      <a:prstDash val="solid"/>
                    </a:lnR>
                    <a:lnT w="19050">
                      <a:noFill/>
                      <a:prstDash val="solid"/>
                    </a:lnT>
                    <a:lnB w="19050">
                      <a:noFill/>
                      <a:prstDash val="solid"/>
                    </a:lnB>
                    <a:lnTlToBr w="12700" cmpd="sng">
                      <a:noFill/>
                      <a:prstDash val="solid"/>
                    </a:lnTlToBr>
                    <a:lnBlToTr w="12700" cmpd="sng">
                      <a:noFill/>
                      <a:prstDash val="solid"/>
                    </a:lnBlToTr>
                  </a:tcPr>
                </a:tc>
              </a:tr>
              <a:tr h="321299">
                <a:tc>
                  <a:txBody>
                    <a:bodyPr/>
                    <a:lstStyle/>
                    <a:p>
                      <a:pPr marL="100965">
                        <a:lnSpc>
                          <a:spcPct val="100000"/>
                        </a:lnSpc>
                        <a:spcBef>
                          <a:spcPts val="280"/>
                        </a:spcBef>
                      </a:pPr>
                      <a:r>
                        <a:rPr sz="1400" spc="-5" dirty="0">
                          <a:latin typeface="Arial" panose="020B0604020202020204"/>
                          <a:cs typeface="Arial" panose="020B0604020202020204"/>
                        </a:rPr>
                        <a:t>Krishna</a:t>
                      </a:r>
                      <a:r>
                        <a:rPr sz="1400" spc="-65" dirty="0">
                          <a:latin typeface="Arial" panose="020B0604020202020204"/>
                          <a:cs typeface="Arial" panose="020B0604020202020204"/>
                        </a:rPr>
                        <a:t> </a:t>
                      </a:r>
                      <a:r>
                        <a:rPr lang="en-US" sz="1400" spc="-65" dirty="0">
                          <a:latin typeface="Arial" panose="020B0604020202020204"/>
                          <a:cs typeface="Arial" panose="020B0604020202020204"/>
                        </a:rPr>
                        <a:t>K</a:t>
                      </a:r>
                      <a:r>
                        <a:rPr sz="1400" spc="-5" dirty="0">
                          <a:latin typeface="Arial" panose="020B0604020202020204"/>
                          <a:cs typeface="Arial" panose="020B0604020202020204"/>
                        </a:rPr>
                        <a:t>hilare</a:t>
                      </a:r>
                      <a:endParaRPr sz="1400" dirty="0">
                        <a:latin typeface="Arial" panose="020B0604020202020204"/>
                        <a:cs typeface="Arial" panose="020B0604020202020204"/>
                      </a:endParaRPr>
                    </a:p>
                  </a:txBody>
                  <a:tcPr marL="0" marR="0" marT="32273" marB="0">
                    <a:lnL w="19050">
                      <a:noFill/>
                      <a:prstDash val="solid"/>
                    </a:lnL>
                    <a:lnR w="19050">
                      <a:noFill/>
                      <a:prstDash val="solid"/>
                    </a:lnR>
                    <a:lnT w="19050">
                      <a:noFill/>
                      <a:prstDash val="solid"/>
                    </a:lnT>
                    <a:lnB w="19050">
                      <a:noFill/>
                      <a:prstDash val="solid"/>
                    </a:lnB>
                    <a:lnTlToBr w="12700" cmpd="sng">
                      <a:noFill/>
                      <a:prstDash val="solid"/>
                    </a:lnTlToBr>
                    <a:lnBlToTr w="12700" cmpd="sng">
                      <a:noFill/>
                      <a:prstDash val="solid"/>
                    </a:lnBlToTr>
                  </a:tcPr>
                </a:tc>
                <a:tc>
                  <a:txBody>
                    <a:bodyPr/>
                    <a:lstStyle/>
                    <a:p>
                      <a:pPr marL="297180">
                        <a:lnSpc>
                          <a:spcPct val="100000"/>
                        </a:lnSpc>
                        <a:spcBef>
                          <a:spcPts val="280"/>
                        </a:spcBef>
                      </a:pPr>
                      <a:r>
                        <a:rPr lang="en-US" sz="1400" spc="10" dirty="0">
                          <a:latin typeface="Arial" panose="020B0604020202020204"/>
                          <a:cs typeface="Arial" panose="020B0604020202020204"/>
                        </a:rPr>
                        <a:t>30</a:t>
                      </a:r>
                      <a:endParaRPr sz="1400" dirty="0">
                        <a:latin typeface="Arial" panose="020B0604020202020204"/>
                        <a:cs typeface="Arial" panose="020B0604020202020204"/>
                      </a:endParaRPr>
                    </a:p>
                  </a:txBody>
                  <a:tcPr marL="0" marR="0" marT="32273" marB="0">
                    <a:lnL w="19050">
                      <a:noFill/>
                      <a:prstDash val="solid"/>
                    </a:lnL>
                    <a:lnR w="19050">
                      <a:noFill/>
                      <a:prstDash val="solid"/>
                    </a:lnR>
                    <a:lnT w="19050">
                      <a:noFill/>
                      <a:prstDash val="solid"/>
                    </a:lnT>
                    <a:lnB w="19050">
                      <a:noFill/>
                      <a:prstDash val="solid"/>
                    </a:lnB>
                    <a:lnTlToBr w="12700" cmpd="sng">
                      <a:noFill/>
                      <a:prstDash val="solid"/>
                    </a:lnTlToBr>
                    <a:lnBlToTr w="12700" cmpd="sng">
                      <a:noFill/>
                      <a:prstDash val="solid"/>
                    </a:lnBlToTr>
                  </a:tcPr>
                </a:tc>
              </a:tr>
            </a:tbl>
          </a:graphicData>
        </a:graphic>
      </p:graphicFrame>
      <p:sp>
        <p:nvSpPr>
          <p:cNvPr id="2" name="object 9"/>
          <p:cNvSpPr txBox="1"/>
          <p:nvPr/>
        </p:nvSpPr>
        <p:spPr>
          <a:xfrm>
            <a:off x="152400" y="5232400"/>
            <a:ext cx="3451860" cy="694055"/>
          </a:xfrm>
          <a:prstGeom prst="rect">
            <a:avLst/>
          </a:prstGeom>
        </p:spPr>
        <p:txBody>
          <a:bodyPr vert="horz" wrap="square" lIns="0" tIns="27085" rIns="0" bIns="0" rtlCol="0">
            <a:spAutoFit/>
          </a:bodyPr>
          <a:lstStyle/>
          <a:p>
            <a:pPr marL="87630" marR="4445" indent="-76835">
              <a:lnSpc>
                <a:spcPts val="1595"/>
              </a:lnSpc>
              <a:spcBef>
                <a:spcPts val="210"/>
              </a:spcBef>
            </a:pPr>
            <a:r>
              <a:rPr lang="en-US" sz="1600" spc="-36" dirty="0">
                <a:latin typeface="Arial" panose="020B0604020202020204"/>
                <a:cs typeface="Arial" panose="020B0604020202020204"/>
              </a:rPr>
              <a:t>     		   </a:t>
            </a:r>
            <a:r>
              <a:rPr sz="1600" spc="-14" dirty="0">
                <a:latin typeface="Arial" panose="020B0604020202020204"/>
                <a:cs typeface="Arial" panose="020B0604020202020204"/>
              </a:rPr>
              <a:t>Guid</a:t>
            </a:r>
            <a:r>
              <a:rPr lang="en-US" sz="1600" spc="-14" dirty="0">
                <a:latin typeface="Arial" panose="020B0604020202020204"/>
                <a:cs typeface="Arial" panose="020B0604020202020204"/>
              </a:rPr>
              <a:t>e</a:t>
            </a:r>
            <a:r>
              <a:rPr sz="1600" spc="54" dirty="0">
                <a:latin typeface="Arial" panose="020B0604020202020204"/>
                <a:cs typeface="Arial" panose="020B0604020202020204"/>
              </a:rPr>
              <a:t> </a:t>
            </a:r>
            <a:endParaRPr lang="en-US" sz="1600" spc="54" dirty="0">
              <a:latin typeface="Arial" panose="020B0604020202020204"/>
              <a:cs typeface="Arial" panose="020B0604020202020204"/>
            </a:endParaRPr>
          </a:p>
          <a:p>
            <a:pPr marL="87630" marR="4445" indent="-76835">
              <a:lnSpc>
                <a:spcPts val="1595"/>
              </a:lnSpc>
              <a:spcBef>
                <a:spcPts val="210"/>
              </a:spcBef>
            </a:pPr>
            <a:endParaRPr lang="en-US" sz="1600" spc="54" dirty="0">
              <a:latin typeface="Arial" panose="020B0604020202020204"/>
              <a:cs typeface="Arial" panose="020B0604020202020204"/>
            </a:endParaRPr>
          </a:p>
          <a:p>
            <a:pPr marL="87630" marR="4445" indent="-76835">
              <a:lnSpc>
                <a:spcPts val="1595"/>
              </a:lnSpc>
              <a:spcBef>
                <a:spcPts val="210"/>
              </a:spcBef>
            </a:pPr>
            <a:r>
              <a:rPr lang="en-US" sz="1600" spc="54" dirty="0">
                <a:latin typeface="Arial" panose="020B0604020202020204"/>
                <a:cs typeface="Arial" panose="020B0604020202020204"/>
              </a:rPr>
              <a:t>		</a:t>
            </a:r>
            <a:r>
              <a:rPr sz="1600" spc="54" dirty="0">
                <a:latin typeface="Arial" panose="020B0604020202020204"/>
                <a:cs typeface="Arial" panose="020B0604020202020204"/>
              </a:rPr>
              <a:t> </a:t>
            </a:r>
            <a:r>
              <a:rPr sz="1600" spc="14" dirty="0">
                <a:latin typeface="Arial" panose="020B0604020202020204"/>
                <a:cs typeface="Arial" panose="020B0604020202020204"/>
              </a:rPr>
              <a:t>Prof. </a:t>
            </a:r>
            <a:r>
              <a:rPr lang="en-US" sz="1600" spc="-32" dirty="0">
                <a:latin typeface="Arial" panose="020B0604020202020204"/>
                <a:cs typeface="Arial" panose="020B0604020202020204"/>
              </a:rPr>
              <a:t>Poonam B. Lad</a:t>
            </a:r>
            <a:endParaRPr sz="1600" dirty="0">
              <a:latin typeface="Arial" panose="020B0604020202020204"/>
              <a:cs typeface="Arial" panose="020B0604020202020204"/>
            </a:endParaRPr>
          </a:p>
        </p:txBody>
      </p:sp>
      <p:sp>
        <p:nvSpPr>
          <p:cNvPr id="3" name="Text Box 2"/>
          <p:cNvSpPr txBox="1"/>
          <p:nvPr/>
        </p:nvSpPr>
        <p:spPr>
          <a:xfrm>
            <a:off x="3701415" y="5164455"/>
            <a:ext cx="3215640" cy="829945"/>
          </a:xfrm>
          <a:prstGeom prst="rect">
            <a:avLst/>
          </a:prstGeom>
          <a:noFill/>
        </p:spPr>
        <p:txBody>
          <a:bodyPr wrap="square" rtlCol="0">
            <a:spAutoFit/>
          </a:bodyPr>
          <a:lstStyle/>
          <a:p>
            <a:r>
              <a:rPr lang="en-US" sz="1600">
                <a:latin typeface="Arial" panose="020B0604020202020204" pitchFamily="34" charset="0"/>
                <a:cs typeface="Arial" panose="020B0604020202020204" pitchFamily="34" charset="0"/>
              </a:rPr>
              <a:t>            Project Coordinator</a:t>
            </a:r>
            <a:endParaRPr lang="en-US" sz="1600">
              <a:latin typeface="Arial" panose="020B0604020202020204" pitchFamily="34" charset="0"/>
              <a:cs typeface="Arial" panose="020B0604020202020204" pitchFamily="34" charset="0"/>
            </a:endParaRPr>
          </a:p>
          <a:p>
            <a:endParaRPr lang="en-US" sz="1600">
              <a:latin typeface="Arial" panose="020B0604020202020204" pitchFamily="34" charset="0"/>
              <a:cs typeface="Arial" panose="020B0604020202020204" pitchFamily="34" charset="0"/>
            </a:endParaRPr>
          </a:p>
          <a:p>
            <a:r>
              <a:rPr lang="en-US" sz="1600">
                <a:latin typeface="Arial" panose="020B0604020202020204" pitchFamily="34" charset="0"/>
                <a:cs typeface="Arial" panose="020B0604020202020204" pitchFamily="34" charset="0"/>
              </a:rPr>
              <a:t>            Prof. Anup S. Kunte</a:t>
            </a:r>
            <a:endParaRPr lang="en-US" sz="1600">
              <a:latin typeface="Arial" panose="020B0604020202020204" pitchFamily="34" charset="0"/>
              <a:cs typeface="Arial" panose="020B0604020202020204" pitchFamily="34" charset="0"/>
            </a:endParaRPr>
          </a:p>
        </p:txBody>
      </p:sp>
      <p:pic>
        <p:nvPicPr>
          <p:cNvPr id="4" name="Content Placeholder 3" descr="Logo"/>
          <p:cNvPicPr>
            <a:picLocks noGrp="1" noChangeAspect="1"/>
          </p:cNvPicPr>
          <p:nvPr>
            <p:ph idx="1"/>
          </p:nvPr>
        </p:nvPicPr>
        <p:blipFill>
          <a:blip r:embed="rId2"/>
          <a:stretch>
            <a:fillRect/>
          </a:stretch>
        </p:blipFill>
        <p:spPr>
          <a:xfrm>
            <a:off x="319405" y="228600"/>
            <a:ext cx="1233170" cy="1102995"/>
          </a:xfrm>
          <a:prstGeom prst="rect">
            <a:avLst/>
          </a:prstGeom>
        </p:spPr>
      </p:pic>
      <p:sp>
        <p:nvSpPr>
          <p:cNvPr id="5" name="Text Box 4"/>
          <p:cNvSpPr txBox="1"/>
          <p:nvPr/>
        </p:nvSpPr>
        <p:spPr>
          <a:xfrm>
            <a:off x="5271135" y="3049905"/>
            <a:ext cx="1548765" cy="368300"/>
          </a:xfrm>
          <a:prstGeom prst="rect">
            <a:avLst/>
          </a:prstGeom>
          <a:noFill/>
        </p:spPr>
        <p:txBody>
          <a:bodyPr wrap="none" rtlCol="0">
            <a:spAutoFit/>
          </a:bodyPr>
          <a:lstStyle/>
          <a:p>
            <a:r>
              <a:rPr lang="en-US"/>
              <a:t>Group No. 10</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0309" y="286359"/>
            <a:ext cx="9291215" cy="1049235"/>
          </a:xfrm>
        </p:spPr>
        <p:txBody>
          <a:bodyPr/>
          <a:lstStyle/>
          <a:p>
            <a:r>
              <a:rPr lang="en-US"/>
              <a:t>Arduino UNO</a:t>
            </a:r>
            <a:endParaRPr lang="en-US"/>
          </a:p>
        </p:txBody>
      </p:sp>
      <p:pic>
        <p:nvPicPr>
          <p:cNvPr id="4" name="Content Placeholder 3" descr="IMG20210409124853"/>
          <p:cNvPicPr>
            <a:picLocks noGrp="1" noChangeAspect="1"/>
          </p:cNvPicPr>
          <p:nvPr>
            <p:ph idx="1"/>
          </p:nvPr>
        </p:nvPicPr>
        <p:blipFill>
          <a:blip r:embed="rId1"/>
          <a:srcRect b="37892"/>
          <a:stretch>
            <a:fillRect/>
          </a:stretch>
        </p:blipFill>
        <p:spPr>
          <a:xfrm>
            <a:off x="7437120" y="1335405"/>
            <a:ext cx="4528820" cy="4777740"/>
          </a:xfrm>
          <a:prstGeom prst="rect">
            <a:avLst/>
          </a:prstGeom>
        </p:spPr>
      </p:pic>
      <p:sp>
        <p:nvSpPr>
          <p:cNvPr id="5" name="Text Box 4"/>
          <p:cNvSpPr txBox="1"/>
          <p:nvPr/>
        </p:nvSpPr>
        <p:spPr>
          <a:xfrm>
            <a:off x="654050" y="1335405"/>
            <a:ext cx="6783070" cy="3830955"/>
          </a:xfrm>
          <a:prstGeom prst="rect">
            <a:avLst/>
          </a:prstGeom>
          <a:noFill/>
        </p:spPr>
        <p:txBody>
          <a:bodyPr wrap="square" rtlCol="0">
            <a:spAutoFit/>
          </a:bodyPr>
          <a:lstStyle/>
          <a:p>
            <a:pPr marL="285750" indent="-285750">
              <a:lnSpc>
                <a:spcPct val="150000"/>
              </a:lnSpc>
              <a:buClr>
                <a:srgbClr val="FB8C29"/>
              </a:buClr>
              <a:buFont typeface="Arial" panose="020B0604020202020204" pitchFamily="34" charset="0"/>
              <a:buChar char="•"/>
            </a:pPr>
            <a:r>
              <a:rPr lang="en-US"/>
              <a:t>The Arduino Uno is one of the most common Arduino boards available, and it has some user-friendly features, including large 2.54mm pitched sockets for connecting to external devices, an onboard LED, and a large USB B connector for connecting to a PC.</a:t>
            </a:r>
            <a:endParaRPr lang="en-US"/>
          </a:p>
          <a:p>
            <a:pPr marL="285750" indent="-285750">
              <a:lnSpc>
                <a:spcPct val="150000"/>
              </a:lnSpc>
              <a:buClr>
                <a:srgbClr val="FB8C29"/>
              </a:buClr>
              <a:buFont typeface="Arial" panose="020B0604020202020204" pitchFamily="34" charset="0"/>
              <a:buChar char="•"/>
            </a:pPr>
            <a:endParaRPr lang="en-US"/>
          </a:p>
          <a:p>
            <a:pPr marL="285750" indent="-285750">
              <a:lnSpc>
                <a:spcPct val="150000"/>
              </a:lnSpc>
              <a:buClr>
                <a:srgbClr val="FB8C29"/>
              </a:buClr>
              <a:buFont typeface="Arial" panose="020B0604020202020204" pitchFamily="34" charset="0"/>
              <a:buChar char="•"/>
            </a:pPr>
            <a:r>
              <a:rPr lang="en-US"/>
              <a:t>We have already connected all the sensors to Breadboard, which helps Aurdino UNO to collect the readings per second and then send it to our alotted Web Portal. </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0309" y="471144"/>
            <a:ext cx="9291215" cy="1049235"/>
          </a:xfrm>
        </p:spPr>
        <p:txBody>
          <a:bodyPr/>
          <a:lstStyle/>
          <a:p>
            <a:r>
              <a:rPr lang="en-US"/>
              <a:t>LCD1602 Screen </a:t>
            </a:r>
            <a:endParaRPr lang="en-US"/>
          </a:p>
        </p:txBody>
      </p:sp>
      <p:pic>
        <p:nvPicPr>
          <p:cNvPr id="4" name="Content Placeholder 3" descr="IMG20210409124824"/>
          <p:cNvPicPr>
            <a:picLocks noGrp="1" noChangeAspect="1"/>
          </p:cNvPicPr>
          <p:nvPr>
            <p:ph idx="1"/>
          </p:nvPr>
        </p:nvPicPr>
        <p:blipFill>
          <a:blip r:embed="rId1"/>
          <a:srcRect l="7853" t="52319" r="41571" b="19709"/>
          <a:stretch>
            <a:fillRect/>
          </a:stretch>
        </p:blipFill>
        <p:spPr>
          <a:xfrm>
            <a:off x="7604760" y="1520190"/>
            <a:ext cx="4318635" cy="3625850"/>
          </a:xfrm>
          <a:prstGeom prst="rect">
            <a:avLst/>
          </a:prstGeom>
        </p:spPr>
      </p:pic>
      <p:sp>
        <p:nvSpPr>
          <p:cNvPr id="6" name="Text Box 5"/>
          <p:cNvSpPr txBox="1"/>
          <p:nvPr/>
        </p:nvSpPr>
        <p:spPr>
          <a:xfrm>
            <a:off x="1550035" y="1520190"/>
            <a:ext cx="6054725" cy="2584450"/>
          </a:xfrm>
          <a:prstGeom prst="rect">
            <a:avLst/>
          </a:prstGeom>
          <a:noFill/>
        </p:spPr>
        <p:txBody>
          <a:bodyPr wrap="square" rtlCol="0">
            <a:spAutoFit/>
          </a:bodyPr>
          <a:lstStyle/>
          <a:p>
            <a:pPr marL="285750" indent="-285750">
              <a:lnSpc>
                <a:spcPct val="150000"/>
              </a:lnSpc>
              <a:buClr>
                <a:srgbClr val="FB8C29"/>
              </a:buClr>
              <a:buFont typeface="Arial" panose="020B0604020202020204" pitchFamily="34" charset="0"/>
              <a:buChar char="•"/>
            </a:pPr>
            <a:r>
              <a:rPr lang="en-US"/>
              <a:t>We can easily interface a liquid crystal display (LCD) with an Arduino to provide a user interface. </a:t>
            </a:r>
            <a:endParaRPr lang="en-US"/>
          </a:p>
          <a:p>
            <a:pPr marL="285750" indent="-285750">
              <a:lnSpc>
                <a:spcPct val="150000"/>
              </a:lnSpc>
              <a:buClr>
                <a:srgbClr val="FB8C29"/>
              </a:buClr>
              <a:buFont typeface="Arial" panose="020B0604020202020204" pitchFamily="34" charset="0"/>
              <a:buChar char="•"/>
            </a:pPr>
            <a:endParaRPr lang="en-US"/>
          </a:p>
          <a:p>
            <a:pPr marL="285750" indent="-285750">
              <a:lnSpc>
                <a:spcPct val="150000"/>
              </a:lnSpc>
              <a:buClr>
                <a:srgbClr val="FB8C29"/>
              </a:buClr>
              <a:buFont typeface="Arial" panose="020B0604020202020204" pitchFamily="34" charset="0"/>
              <a:buChar char="•"/>
            </a:pPr>
            <a:r>
              <a:rPr lang="en-US"/>
              <a:t>Liquid crystal displays (LCDs) are a commonly used to display data in devices such as calculators, microwave ovens, and many other electronic devices.</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DHT22 Room and Humidity Sensor</a:t>
            </a:r>
            <a:endParaRPr lang="en-US"/>
          </a:p>
        </p:txBody>
      </p:sp>
      <p:pic>
        <p:nvPicPr>
          <p:cNvPr id="4" name="Content Placeholder 3" descr="IMG20210409125040"/>
          <p:cNvPicPr>
            <a:picLocks noGrp="1" noChangeAspect="1"/>
          </p:cNvPicPr>
          <p:nvPr>
            <p:ph idx="1"/>
          </p:nvPr>
        </p:nvPicPr>
        <p:blipFill>
          <a:blip r:embed="rId1"/>
          <a:srcRect l="23926" t="32333" b="27346"/>
          <a:stretch>
            <a:fillRect/>
          </a:stretch>
        </p:blipFill>
        <p:spPr>
          <a:xfrm>
            <a:off x="7886065" y="2258695"/>
            <a:ext cx="3937000" cy="3441700"/>
          </a:xfrm>
          <a:prstGeom prst="rect">
            <a:avLst/>
          </a:prstGeom>
        </p:spPr>
      </p:pic>
      <p:sp>
        <p:nvSpPr>
          <p:cNvPr id="5" name="Text Box 4"/>
          <p:cNvSpPr txBox="1"/>
          <p:nvPr/>
        </p:nvSpPr>
        <p:spPr>
          <a:xfrm>
            <a:off x="1642745" y="2294255"/>
            <a:ext cx="5264150" cy="2999740"/>
          </a:xfrm>
          <a:prstGeom prst="rect">
            <a:avLst/>
          </a:prstGeom>
          <a:noFill/>
        </p:spPr>
        <p:txBody>
          <a:bodyPr wrap="square" rtlCol="0">
            <a:spAutoFit/>
          </a:bodyPr>
          <a:lstStyle/>
          <a:p>
            <a:pPr marL="285750" indent="-285750">
              <a:lnSpc>
                <a:spcPct val="150000"/>
              </a:lnSpc>
              <a:buClr>
                <a:srgbClr val="FB8C29"/>
              </a:buClr>
              <a:buFont typeface="Arial" panose="020B0604020202020204" pitchFamily="34" charset="0"/>
              <a:buChar char="•"/>
            </a:pPr>
            <a:r>
              <a:rPr lang="en-US">
                <a:sym typeface="+mn-ea"/>
              </a:rPr>
              <a:t>It is made up of two components: a capacitive humidity sensor and a thermistor, which measures temperature.</a:t>
            </a:r>
            <a:endParaRPr lang="en-US">
              <a:sym typeface="+mn-ea"/>
            </a:endParaRPr>
          </a:p>
          <a:p>
            <a:pPr marL="285750" indent="-285750">
              <a:lnSpc>
                <a:spcPct val="150000"/>
              </a:lnSpc>
              <a:buClr>
                <a:srgbClr val="FB8C29"/>
              </a:buClr>
              <a:buFont typeface="Arial" panose="020B0604020202020204" pitchFamily="34" charset="0"/>
              <a:buChar char="•"/>
            </a:pPr>
            <a:endParaRPr lang="en-US"/>
          </a:p>
          <a:p>
            <a:pPr marL="285750" indent="-285750">
              <a:lnSpc>
                <a:spcPct val="150000"/>
              </a:lnSpc>
              <a:buClr>
                <a:srgbClr val="FB8C29"/>
              </a:buClr>
              <a:buFont typeface="Arial" panose="020B0604020202020204" pitchFamily="34" charset="0"/>
              <a:buChar char="•"/>
            </a:pPr>
            <a:r>
              <a:rPr lang="en-US">
                <a:sym typeface="+mn-ea"/>
              </a:rPr>
              <a:t>We had used this Sensor to collect values of Humidity and Room Temperature.</a:t>
            </a:r>
            <a:endParaRPr lang="en-US"/>
          </a:p>
          <a:p>
            <a:pPr marL="285750" indent="-285750">
              <a:lnSpc>
                <a:spcPct val="150000"/>
              </a:lnSpc>
              <a:buClr>
                <a:srgbClr val="FB8C29"/>
              </a:buClr>
              <a:buFont typeface="Arial" panose="020B0604020202020204" pitchFamily="34" charset="0"/>
              <a:buChar char="•"/>
            </a:pP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0309" y="424789"/>
            <a:ext cx="9291215" cy="1049235"/>
          </a:xfrm>
        </p:spPr>
        <p:txBody>
          <a:bodyPr/>
          <a:lstStyle/>
          <a:p>
            <a:r>
              <a:rPr lang="en-US"/>
              <a:t>Wires and BreadBoard</a:t>
            </a:r>
            <a:endParaRPr lang="en-US"/>
          </a:p>
        </p:txBody>
      </p:sp>
      <p:pic>
        <p:nvPicPr>
          <p:cNvPr id="4" name="Content Placeholder 3" descr="IMG20210409124824"/>
          <p:cNvPicPr>
            <a:picLocks noGrp="1" noChangeAspect="1"/>
          </p:cNvPicPr>
          <p:nvPr>
            <p:ph idx="1"/>
          </p:nvPr>
        </p:nvPicPr>
        <p:blipFill>
          <a:blip r:embed="rId1"/>
          <a:stretch>
            <a:fillRect/>
          </a:stretch>
        </p:blipFill>
        <p:spPr>
          <a:xfrm>
            <a:off x="6558915" y="1473835"/>
            <a:ext cx="5546725" cy="4657725"/>
          </a:xfrm>
          <a:prstGeom prst="rect">
            <a:avLst/>
          </a:prstGeom>
        </p:spPr>
      </p:pic>
      <p:sp>
        <p:nvSpPr>
          <p:cNvPr id="5" name="Text Box 4"/>
          <p:cNvSpPr txBox="1"/>
          <p:nvPr/>
        </p:nvSpPr>
        <p:spPr>
          <a:xfrm>
            <a:off x="1385570" y="1473835"/>
            <a:ext cx="5173345" cy="1337945"/>
          </a:xfrm>
          <a:prstGeom prst="rect">
            <a:avLst/>
          </a:prstGeom>
          <a:noFill/>
        </p:spPr>
        <p:txBody>
          <a:bodyPr wrap="square" rtlCol="0">
            <a:spAutoFit/>
          </a:bodyPr>
          <a:lstStyle/>
          <a:p>
            <a:pPr marL="285750" indent="-285750">
              <a:lnSpc>
                <a:spcPct val="150000"/>
              </a:lnSpc>
              <a:buClr>
                <a:srgbClr val="FB8C29"/>
              </a:buClr>
              <a:buFont typeface="Arial" panose="020B0604020202020204" pitchFamily="34" charset="0"/>
              <a:buChar char="•"/>
            </a:pPr>
            <a:r>
              <a:rPr lang="en-US"/>
              <a:t>Wires and Bread board are the base of every project and helps to perform the Project accordingly.</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2" name="Title 1"/>
          <p:cNvSpPr>
            <a:spLocks noGrp="1"/>
          </p:cNvSpPr>
          <p:nvPr>
            <p:ph type="title"/>
          </p:nvPr>
        </p:nvSpPr>
        <p:spPr>
          <a:xfrm>
            <a:off x="1450309" y="286359"/>
            <a:ext cx="9291215" cy="1049235"/>
          </a:xfrm>
        </p:spPr>
        <p:txBody>
          <a:bodyPr/>
          <a:lstStyle/>
          <a:p>
            <a:r>
              <a:rPr lang="en-US" sz="3200" dirty="0"/>
              <a:t>Objectives</a:t>
            </a:r>
            <a:endParaRPr lang="en-IN" dirty="0"/>
          </a:p>
        </p:txBody>
      </p:sp>
      <p:sp>
        <p:nvSpPr>
          <p:cNvPr id="1048603" name="Content Placeholder 2"/>
          <p:cNvSpPr>
            <a:spLocks noGrp="1"/>
          </p:cNvSpPr>
          <p:nvPr>
            <p:ph idx="1"/>
          </p:nvPr>
        </p:nvSpPr>
        <p:spPr>
          <a:xfrm>
            <a:off x="1506855" y="1335405"/>
            <a:ext cx="9291320" cy="4801235"/>
          </a:xfrm>
        </p:spPr>
        <p:txBody>
          <a:bodyPr>
            <a:noAutofit/>
          </a:bodyPr>
          <a:lstStyle/>
          <a:p>
            <a:pPr>
              <a:lnSpc>
                <a:spcPct val="150000"/>
              </a:lnSpc>
            </a:pPr>
            <a:r>
              <a:rPr lang="en-US" sz="1900" dirty="0"/>
              <a:t>The aim of </a:t>
            </a:r>
            <a:r>
              <a:rPr lang="en-US" sz="1900" b="1" dirty="0"/>
              <a:t>Health care Monitoring</a:t>
            </a:r>
            <a:r>
              <a:rPr lang="en-US" sz="1900" dirty="0"/>
              <a:t> System is to give warning of early or dangerous deterioration and to achieve this by obtaining an optimal compromise involving many design factors, clinical, engineering and economic. </a:t>
            </a:r>
            <a:endParaRPr lang="en-US" sz="1900" dirty="0"/>
          </a:p>
          <a:p>
            <a:pPr>
              <a:lnSpc>
                <a:spcPct val="150000"/>
              </a:lnSpc>
            </a:pPr>
            <a:r>
              <a:rPr lang="en-US" sz="1900" dirty="0"/>
              <a:t>To help the Rural Area people get used with this Smart Application in their Android Phones.</a:t>
            </a:r>
            <a:endParaRPr lang="en-US" sz="1900" dirty="0"/>
          </a:p>
          <a:p>
            <a:pPr>
              <a:lnSpc>
                <a:spcPct val="150000"/>
              </a:lnSpc>
            </a:pPr>
            <a:r>
              <a:rPr lang="en-US" sz="1900" dirty="0"/>
              <a:t>To Design a HealthCare Monitoring System (RPHMS) which has heartbeat detection system, temperature detection system, a humidity detection system. </a:t>
            </a:r>
            <a:endParaRPr lang="en-US" sz="1900" dirty="0"/>
          </a:p>
          <a:p>
            <a:pPr>
              <a:lnSpc>
                <a:spcPct val="150000"/>
              </a:lnSpc>
            </a:pPr>
            <a:r>
              <a:rPr lang="en-US" sz="1900" dirty="0"/>
              <a:t>An attempt at designing a Healthcare Monitoring System made with locally available components.</a:t>
            </a:r>
            <a:endParaRPr lang="en-US" sz="19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Workflow</a:t>
            </a:r>
            <a:endParaRPr lang="en-US"/>
          </a:p>
        </p:txBody>
      </p:sp>
      <p:sp>
        <p:nvSpPr>
          <p:cNvPr id="3" name="Content Placeholder 2"/>
          <p:cNvSpPr>
            <a:spLocks noGrp="1"/>
          </p:cNvSpPr>
          <p:nvPr>
            <p:ph idx="1"/>
          </p:nvPr>
        </p:nvSpPr>
        <p:spPr/>
        <p:txBody>
          <a:bodyPr>
            <a:normAutofit lnSpcReduction="20000"/>
          </a:bodyPr>
          <a:p>
            <a:pPr marL="342900" indent="-342900">
              <a:buFont typeface="Arial" panose="020B0604020202020204" pitchFamily="34" charset="0"/>
              <a:buChar char="•"/>
            </a:pPr>
            <a:r>
              <a:rPr lang="en-US" dirty="0" smtClean="0">
                <a:sym typeface="+mn-ea"/>
              </a:rPr>
              <a:t>The </a:t>
            </a:r>
            <a:r>
              <a:rPr lang="en-US" dirty="0" err="1" smtClean="0">
                <a:sym typeface="+mn-ea"/>
              </a:rPr>
              <a:t>Arduino</a:t>
            </a:r>
            <a:r>
              <a:rPr lang="en-US" dirty="0" smtClean="0">
                <a:sym typeface="+mn-ea"/>
              </a:rPr>
              <a:t> Uno will Read data from pulse Rate sensor ,Temperature Sensor and Humidity Sensor and send it to the smart healthcare portal where real time data will be displayed in Graphical Representation.</a:t>
            </a:r>
            <a:endParaRPr lang="en-US" dirty="0" smtClean="0"/>
          </a:p>
          <a:p>
            <a:pPr marL="342900" indent="-342900">
              <a:buFont typeface="Arial" panose="020B0604020202020204" pitchFamily="34" charset="0"/>
              <a:buChar char="•"/>
            </a:pPr>
            <a:r>
              <a:rPr lang="en-US" dirty="0" smtClean="0">
                <a:sym typeface="+mn-ea"/>
              </a:rPr>
              <a:t>Historical Data is also stored and can be accessed using History page . The data sent from </a:t>
            </a:r>
            <a:r>
              <a:rPr lang="en-US" dirty="0" err="1" smtClean="0">
                <a:sym typeface="+mn-ea"/>
              </a:rPr>
              <a:t>Arduino</a:t>
            </a:r>
            <a:r>
              <a:rPr lang="en-US" dirty="0" smtClean="0">
                <a:sym typeface="+mn-ea"/>
              </a:rPr>
              <a:t> will be Checked against optimal body parameters.</a:t>
            </a:r>
            <a:endParaRPr lang="en-US" dirty="0" smtClean="0"/>
          </a:p>
          <a:p>
            <a:pPr marL="342900" indent="-342900">
              <a:buFont typeface="Arial" panose="020B0604020202020204" pitchFamily="34" charset="0"/>
              <a:buChar char="•"/>
            </a:pPr>
            <a:r>
              <a:rPr lang="en-US" dirty="0" smtClean="0">
                <a:sym typeface="+mn-ea"/>
              </a:rPr>
              <a:t>Whenever the pulse rate  or body Temperature or Humidity rises above or falls below the optimal parameter ,the </a:t>
            </a:r>
            <a:r>
              <a:rPr lang="en-US" dirty="0">
                <a:sym typeface="+mn-ea"/>
              </a:rPr>
              <a:t>S</a:t>
            </a:r>
            <a:r>
              <a:rPr lang="en-US" dirty="0" smtClean="0">
                <a:sym typeface="+mn-ea"/>
              </a:rPr>
              <a:t>mart Health care Portal will Notify the user of the patient’s condition via . push notification.</a:t>
            </a: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450309" y="286359"/>
            <a:ext cx="9291215" cy="1049235"/>
          </a:xfrm>
        </p:spPr>
        <p:txBody>
          <a:bodyPr/>
          <a:p>
            <a:r>
              <a:rPr lang="en-US"/>
              <a:t>Workflow diagram</a:t>
            </a:r>
            <a:endParaRPr lang="en-US"/>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548130" y="1072515"/>
            <a:ext cx="9623425" cy="509651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a:xfrm>
            <a:off x="1507459" y="-26"/>
            <a:ext cx="9291215" cy="1049235"/>
          </a:xfrm>
        </p:spPr>
        <p:txBody>
          <a:bodyPr/>
          <a:p>
            <a:r>
              <a:rPr lang="en-US" altLang="en-IN" dirty="0"/>
              <a:t>block diagram</a:t>
            </a:r>
            <a:endParaRPr lang="en-US" altLang="en-IN" dirty="0"/>
          </a:p>
        </p:txBody>
      </p:sp>
      <p:pic>
        <p:nvPicPr>
          <p:cNvPr id="21" name="Picture 14"/>
          <p:cNvPicPr>
            <a:picLocks noChangeAspect="1"/>
          </p:cNvPicPr>
          <p:nvPr>
            <p:ph idx="1"/>
          </p:nvPr>
        </p:nvPicPr>
        <p:blipFill>
          <a:blip r:embed="rId1"/>
          <a:srcRect l="26332" t="30090" r="11285" b="21603"/>
          <a:stretch>
            <a:fillRect/>
          </a:stretch>
        </p:blipFill>
        <p:spPr>
          <a:xfrm>
            <a:off x="1021080" y="974725"/>
            <a:ext cx="10406380" cy="507936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424789"/>
            <a:ext cx="9291215" cy="1049235"/>
          </a:xfrm>
        </p:spPr>
        <p:txBody>
          <a:bodyPr/>
          <a:lstStyle/>
          <a:p>
            <a:r>
              <a:rPr lang="en-US" dirty="0"/>
              <a:t>Problem statement</a:t>
            </a:r>
            <a:endParaRPr lang="en-IN" dirty="0"/>
          </a:p>
        </p:txBody>
      </p:sp>
      <p:sp>
        <p:nvSpPr>
          <p:cNvPr id="3" name="Content Placeholder 2"/>
          <p:cNvSpPr>
            <a:spLocks noGrp="1"/>
          </p:cNvSpPr>
          <p:nvPr>
            <p:ph idx="1"/>
          </p:nvPr>
        </p:nvSpPr>
        <p:spPr>
          <a:xfrm>
            <a:off x="1451579" y="1703947"/>
            <a:ext cx="9291215" cy="3450613"/>
          </a:xfrm>
        </p:spPr>
        <p:txBody>
          <a:bodyPr>
            <a:noAutofit/>
          </a:bodyPr>
          <a:lstStyle/>
          <a:p>
            <a:pPr marL="0" indent="0">
              <a:lnSpc>
                <a:spcPct val="150000"/>
              </a:lnSpc>
              <a:buNone/>
            </a:pPr>
            <a:r>
              <a:rPr lang="en-US" sz="1900" dirty="0"/>
              <a:t>In existing system the people in rural areas or the people in under development countries face the lack of treatment and health care services in time . Essentially the elderly patients face the barriers of regularly attending </a:t>
            </a:r>
            <a:r>
              <a:rPr lang="en-US" sz="1900"/>
              <a:t>clinic .In </a:t>
            </a:r>
            <a:r>
              <a:rPr lang="en-US" sz="1900" dirty="0"/>
              <a:t>Addition to that travelling is one of burden hence our project is cost effective and reduces all barriers which patient are facing it saves the time and </a:t>
            </a:r>
            <a:r>
              <a:rPr lang="en-US" sz="1900"/>
              <a:t>flexibility.In  </a:t>
            </a:r>
            <a:r>
              <a:rPr lang="en-US" sz="1900" dirty="0"/>
              <a:t>recent year they have been many monitoring system with using different technologies like GSM module sending the text messages but in our project the WI-FI module combined with IOT   server is used to improve the quality of human life.</a:t>
            </a:r>
            <a:endParaRPr lang="en-US" sz="19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2" name="Title 1"/>
          <p:cNvSpPr>
            <a:spLocks noGrp="1"/>
          </p:cNvSpPr>
          <p:nvPr>
            <p:ph type="title"/>
          </p:nvPr>
        </p:nvSpPr>
        <p:spPr>
          <a:xfrm>
            <a:off x="1516349" y="249529"/>
            <a:ext cx="9291215" cy="1049235"/>
          </a:xfrm>
        </p:spPr>
        <p:txBody>
          <a:bodyPr/>
          <a:lstStyle/>
          <a:p>
            <a:r>
              <a:rPr lang="en-US" sz="3200" dirty="0"/>
              <a:t>Future scope :</a:t>
            </a:r>
            <a:endParaRPr lang="en-IN" dirty="0"/>
          </a:p>
        </p:txBody>
      </p:sp>
      <p:sp>
        <p:nvSpPr>
          <p:cNvPr id="1048623" name="Content Placeholder 2"/>
          <p:cNvSpPr>
            <a:spLocks noGrp="1"/>
          </p:cNvSpPr>
          <p:nvPr>
            <p:ph idx="1"/>
          </p:nvPr>
        </p:nvSpPr>
        <p:spPr>
          <a:xfrm>
            <a:off x="874806" y="1703505"/>
            <a:ext cx="9291215" cy="3450613"/>
          </a:xfrm>
        </p:spPr>
        <p:txBody>
          <a:bodyPr/>
          <a:lstStyle/>
          <a:p>
            <a:pPr lvl="1">
              <a:lnSpc>
                <a:spcPct val="150000"/>
              </a:lnSpc>
            </a:pPr>
            <a:r>
              <a:rPr lang="en-US" sz="1800" dirty="0"/>
              <a:t>Multiple parameter like retinal size ,age, and weight can be included as controlling parameter in the future </a:t>
            </a:r>
            <a:r>
              <a:rPr lang="en-US" sz="1400" dirty="0"/>
              <a:t>.</a:t>
            </a:r>
            <a:endParaRPr lang="en-US" sz="1400" dirty="0"/>
          </a:p>
          <a:p>
            <a:pPr lvl="1">
              <a:lnSpc>
                <a:spcPct val="150000"/>
              </a:lnSpc>
            </a:pPr>
            <a:r>
              <a:rPr lang="en-US" sz="1800" dirty="0"/>
              <a:t>More than single patient at different place can be monitored using such system.</a:t>
            </a:r>
            <a:endParaRPr lang="en-US" sz="1800" dirty="0"/>
          </a:p>
          <a:p>
            <a:pPr lvl="1">
              <a:lnSpc>
                <a:spcPct val="150000"/>
              </a:lnSpc>
            </a:pPr>
            <a:r>
              <a:rPr lang="en-US" sz="1800" dirty="0"/>
              <a:t>Future Diagnosis can be performed via the same system.</a:t>
            </a:r>
            <a:endParaRPr lang="en-US" sz="1800" dirty="0"/>
          </a:p>
          <a:p>
            <a:pPr lvl="1">
              <a:lnSpc>
                <a:spcPct val="150000"/>
              </a:lnSpc>
            </a:pPr>
            <a:r>
              <a:rPr lang="en-US" sz="1800" dirty="0"/>
              <a:t>Remote ECG monitoring system have been applied in the monitoring of various kind of heart diseases, and the quality of the transmission and reception of the ECG signal during remote process kept advancing.</a:t>
            </a:r>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4" name="object 2"/>
          <p:cNvSpPr txBox="1"/>
          <p:nvPr/>
        </p:nvSpPr>
        <p:spPr>
          <a:xfrm>
            <a:off x="1770380" y="1194435"/>
            <a:ext cx="3723005" cy="4558030"/>
          </a:xfrm>
          <a:prstGeom prst="rect">
            <a:avLst/>
          </a:prstGeom>
        </p:spPr>
        <p:txBody>
          <a:bodyPr vert="horz" wrap="square" lIns="0" tIns="14984" rIns="0" bIns="0" rtlCol="0">
            <a:spAutoFit/>
          </a:bodyPr>
          <a:lstStyle/>
          <a:p>
            <a:pPr marL="296545" indent="-285750">
              <a:lnSpc>
                <a:spcPct val="150000"/>
              </a:lnSpc>
              <a:spcBef>
                <a:spcPts val="120"/>
              </a:spcBef>
              <a:buClr>
                <a:srgbClr val="F2A346"/>
              </a:buClr>
              <a:buSzPct val="95000"/>
              <a:buFont typeface="Arial" panose="020B0604020202020204" pitchFamily="34" charset="0"/>
              <a:buChar char="•"/>
              <a:tabLst>
                <a:tab pos="151130" algn="l"/>
              </a:tabLst>
            </a:pPr>
            <a:r>
              <a:rPr lang="en-US" sz="1770" spc="23" dirty="0">
                <a:latin typeface="Arial" panose="020B0604020202020204"/>
                <a:cs typeface="Arial" panose="020B0604020202020204"/>
              </a:rPr>
              <a:t>Abstract</a:t>
            </a:r>
            <a:endParaRPr sz="1770" spc="23" dirty="0">
              <a:latin typeface="Arial" panose="020B0604020202020204"/>
              <a:cs typeface="Arial" panose="020B0604020202020204"/>
            </a:endParaRPr>
          </a:p>
          <a:p>
            <a:pPr marL="296545" indent="-285750">
              <a:lnSpc>
                <a:spcPct val="150000"/>
              </a:lnSpc>
              <a:spcBef>
                <a:spcPts val="120"/>
              </a:spcBef>
              <a:buClr>
                <a:srgbClr val="F2A346"/>
              </a:buClr>
              <a:buSzPct val="95000"/>
              <a:buFont typeface="Arial" panose="020B0604020202020204" pitchFamily="34" charset="0"/>
              <a:buChar char="•"/>
              <a:tabLst>
                <a:tab pos="151130" algn="l"/>
              </a:tabLst>
            </a:pPr>
            <a:r>
              <a:rPr sz="1770" spc="23" dirty="0">
                <a:latin typeface="Arial" panose="020B0604020202020204"/>
                <a:cs typeface="Arial" panose="020B0604020202020204"/>
              </a:rPr>
              <a:t>Introduction</a:t>
            </a:r>
            <a:endParaRPr lang="en-GB" sz="1770" spc="41">
              <a:latin typeface="Arial" panose="020B0604020202020204"/>
              <a:cs typeface="Arial" panose="020B0604020202020204"/>
            </a:endParaRPr>
          </a:p>
          <a:p>
            <a:pPr marL="296545" indent="-285750">
              <a:lnSpc>
                <a:spcPct val="150000"/>
              </a:lnSpc>
              <a:spcBef>
                <a:spcPts val="120"/>
              </a:spcBef>
              <a:buClr>
                <a:srgbClr val="F2A346"/>
              </a:buClr>
              <a:buSzPct val="95000"/>
              <a:buFont typeface="Arial" panose="020B0604020202020204" pitchFamily="34" charset="0"/>
              <a:buChar char="•"/>
              <a:tabLst>
                <a:tab pos="151130" algn="l"/>
              </a:tabLst>
            </a:pPr>
            <a:r>
              <a:rPr lang="en-US" sz="1770" spc="41">
                <a:latin typeface="Arial" panose="020B0604020202020204"/>
                <a:cs typeface="Arial" panose="020B0604020202020204"/>
              </a:rPr>
              <a:t>Literature survey</a:t>
            </a:r>
            <a:endParaRPr lang="en-US" sz="1770" spc="41">
              <a:latin typeface="Arial" panose="020B0604020202020204"/>
              <a:cs typeface="Arial" panose="020B0604020202020204"/>
            </a:endParaRPr>
          </a:p>
          <a:p>
            <a:pPr marL="296545" indent="-285750">
              <a:lnSpc>
                <a:spcPct val="150000"/>
              </a:lnSpc>
              <a:spcBef>
                <a:spcPts val="120"/>
              </a:spcBef>
              <a:buClr>
                <a:srgbClr val="F2A346"/>
              </a:buClr>
              <a:buSzPct val="95000"/>
              <a:buFont typeface="Arial" panose="020B0604020202020204" pitchFamily="34" charset="0"/>
              <a:buChar char="•"/>
              <a:tabLst>
                <a:tab pos="151130" algn="l"/>
              </a:tabLst>
            </a:pPr>
            <a:r>
              <a:rPr lang="en-US" sz="1770" spc="41">
                <a:latin typeface="Arial" panose="020B0604020202020204"/>
                <a:cs typeface="Arial" panose="020B0604020202020204"/>
              </a:rPr>
              <a:t>Components and Information</a:t>
            </a:r>
            <a:endParaRPr sz="2815" dirty="0">
              <a:latin typeface="Times New Roman" panose="02020603050405020304"/>
              <a:cs typeface="Times New Roman" panose="02020603050405020304"/>
            </a:endParaRPr>
          </a:p>
          <a:p>
            <a:pPr marL="296545" indent="-285750">
              <a:lnSpc>
                <a:spcPct val="150000"/>
              </a:lnSpc>
              <a:spcBef>
                <a:spcPts val="5"/>
              </a:spcBef>
              <a:buClr>
                <a:srgbClr val="F2A346"/>
              </a:buClr>
              <a:buSzPct val="95000"/>
              <a:buFont typeface="Arial" panose="020B0604020202020204" pitchFamily="34" charset="0"/>
              <a:buChar char="•"/>
              <a:tabLst>
                <a:tab pos="151130" algn="l"/>
              </a:tabLst>
            </a:pPr>
            <a:r>
              <a:rPr lang="en-US" altLang="en-IN" sz="1770" spc="5" dirty="0">
                <a:latin typeface="Arial" panose="020B0604020202020204"/>
                <a:cs typeface="Arial" panose="020B0604020202020204"/>
              </a:rPr>
              <a:t>Objectives</a:t>
            </a:r>
            <a:endParaRPr lang="en-US" altLang="en-IN" sz="1770" spc="5" dirty="0">
              <a:latin typeface="Arial" panose="020B0604020202020204"/>
              <a:cs typeface="Arial" panose="020B0604020202020204"/>
            </a:endParaRPr>
          </a:p>
          <a:p>
            <a:pPr marL="296545" indent="-285750">
              <a:lnSpc>
                <a:spcPct val="150000"/>
              </a:lnSpc>
              <a:spcBef>
                <a:spcPts val="5"/>
              </a:spcBef>
              <a:buClr>
                <a:srgbClr val="F2A346"/>
              </a:buClr>
              <a:buSzPct val="95000"/>
              <a:buFont typeface="Arial" panose="020B0604020202020204" pitchFamily="34" charset="0"/>
              <a:buChar char="•"/>
              <a:tabLst>
                <a:tab pos="151130" algn="l"/>
              </a:tabLst>
            </a:pPr>
            <a:r>
              <a:rPr lang="en-US" altLang="en-IN" sz="1770" spc="5" dirty="0">
                <a:latin typeface="Arial" panose="020B0604020202020204"/>
                <a:cs typeface="Arial" panose="020B0604020202020204"/>
              </a:rPr>
              <a:t>WorkFlow</a:t>
            </a:r>
            <a:endParaRPr lang="en-US" altLang="en-IN" sz="1770" spc="5" dirty="0">
              <a:latin typeface="Arial" panose="020B0604020202020204"/>
              <a:cs typeface="Arial" panose="020B0604020202020204"/>
            </a:endParaRPr>
          </a:p>
          <a:p>
            <a:pPr marL="296545" indent="-285750">
              <a:lnSpc>
                <a:spcPct val="150000"/>
              </a:lnSpc>
              <a:spcBef>
                <a:spcPts val="5"/>
              </a:spcBef>
              <a:buClr>
                <a:srgbClr val="F2A346"/>
              </a:buClr>
              <a:buSzPct val="95000"/>
              <a:buFont typeface="Arial" panose="020B0604020202020204" pitchFamily="34" charset="0"/>
              <a:buChar char="•"/>
              <a:tabLst>
                <a:tab pos="151130" algn="l"/>
              </a:tabLst>
            </a:pPr>
            <a:r>
              <a:rPr lang="en-US" altLang="en-IN" sz="1770" spc="5" dirty="0">
                <a:latin typeface="Arial" panose="020B0604020202020204"/>
                <a:cs typeface="Arial" panose="020B0604020202020204"/>
              </a:rPr>
              <a:t>Block Diagram</a:t>
            </a:r>
            <a:endParaRPr lang="en-US" altLang="en-IN" sz="1770" spc="5" dirty="0">
              <a:latin typeface="Arial" panose="020B0604020202020204"/>
              <a:cs typeface="Arial" panose="020B0604020202020204"/>
            </a:endParaRPr>
          </a:p>
          <a:p>
            <a:pPr marL="296545" indent="-285750">
              <a:lnSpc>
                <a:spcPct val="150000"/>
              </a:lnSpc>
              <a:spcBef>
                <a:spcPts val="5"/>
              </a:spcBef>
              <a:buClr>
                <a:srgbClr val="F2A346"/>
              </a:buClr>
              <a:buSzPct val="95000"/>
              <a:buFont typeface="Arial" panose="020B0604020202020204" pitchFamily="34" charset="0"/>
              <a:buChar char="•"/>
              <a:tabLst>
                <a:tab pos="151130" algn="l"/>
              </a:tabLst>
            </a:pPr>
            <a:r>
              <a:rPr lang="en-US" sz="1770" spc="5">
                <a:latin typeface="Arial" panose="020B0604020202020204"/>
                <a:cs typeface="Arial" panose="020B0604020202020204"/>
                <a:sym typeface="+mn-ea"/>
              </a:rPr>
              <a:t>Future Scope</a:t>
            </a:r>
            <a:endParaRPr lang="en-US" altLang="en-IN" sz="1770" spc="5" dirty="0">
              <a:latin typeface="Arial" panose="020B0604020202020204"/>
              <a:cs typeface="Arial" panose="020B0604020202020204"/>
            </a:endParaRPr>
          </a:p>
          <a:p>
            <a:pPr marL="296545" indent="-285750">
              <a:lnSpc>
                <a:spcPct val="150000"/>
              </a:lnSpc>
              <a:spcBef>
                <a:spcPts val="5"/>
              </a:spcBef>
              <a:buClr>
                <a:srgbClr val="F2A346"/>
              </a:buClr>
              <a:buSzPct val="95000"/>
              <a:buFont typeface="Arial" panose="020B0604020202020204" pitchFamily="34" charset="0"/>
              <a:buChar char="•"/>
              <a:tabLst>
                <a:tab pos="151130" algn="l"/>
              </a:tabLst>
            </a:pPr>
            <a:r>
              <a:rPr lang="en-IN" sz="1770" spc="5">
                <a:latin typeface="Arial" panose="020B0604020202020204"/>
                <a:cs typeface="Arial" panose="020B0604020202020204"/>
                <a:sym typeface="+mn-ea"/>
              </a:rPr>
              <a:t>Problem statement</a:t>
            </a:r>
            <a:endParaRPr lang="en-GB" sz="1770" spc="5">
              <a:latin typeface="Arial" panose="020B0604020202020204"/>
              <a:cs typeface="Arial" panose="020B0604020202020204"/>
              <a:sym typeface="+mn-ea"/>
            </a:endParaRPr>
          </a:p>
          <a:p>
            <a:pPr marL="296545" indent="-285750">
              <a:lnSpc>
                <a:spcPct val="150000"/>
              </a:lnSpc>
              <a:spcBef>
                <a:spcPts val="5"/>
              </a:spcBef>
              <a:buClr>
                <a:srgbClr val="F2A346"/>
              </a:buClr>
              <a:buSzPct val="95000"/>
              <a:buFont typeface="Arial" panose="020B0604020202020204" pitchFamily="34" charset="0"/>
              <a:buChar char="•"/>
              <a:tabLst>
                <a:tab pos="151130" algn="l"/>
              </a:tabLst>
            </a:pPr>
            <a:r>
              <a:rPr lang="en-US" sz="1770" spc="5">
                <a:latin typeface="Arial" panose="020B0604020202020204"/>
                <a:cs typeface="Arial" panose="020B0604020202020204"/>
                <a:sym typeface="+mn-ea"/>
              </a:rPr>
              <a:t>Conclusion </a:t>
            </a:r>
            <a:endParaRPr lang="en-GB" sz="1770" spc="5">
              <a:latin typeface="Arial" panose="020B0604020202020204"/>
              <a:cs typeface="Arial" panose="020B0604020202020204"/>
              <a:sym typeface="+mn-ea"/>
            </a:endParaRPr>
          </a:p>
          <a:p>
            <a:pPr marL="296545" indent="-285750">
              <a:lnSpc>
                <a:spcPct val="150000"/>
              </a:lnSpc>
              <a:spcBef>
                <a:spcPts val="5"/>
              </a:spcBef>
              <a:buClr>
                <a:srgbClr val="F2A346"/>
              </a:buClr>
              <a:buSzPct val="95000"/>
              <a:buFont typeface="Arial" panose="020B0604020202020204" pitchFamily="34" charset="0"/>
              <a:buChar char="•"/>
              <a:tabLst>
                <a:tab pos="151130" algn="l"/>
              </a:tabLst>
            </a:pPr>
            <a:r>
              <a:rPr lang="en-US" sz="1770" spc="5">
                <a:latin typeface="Arial" panose="020B0604020202020204"/>
                <a:cs typeface="Arial" panose="020B0604020202020204"/>
                <a:sym typeface="+mn-ea"/>
              </a:rPr>
              <a:t>References </a:t>
            </a:r>
            <a:endParaRPr sz="2815" dirty="0">
              <a:latin typeface="Times New Roman" panose="02020603050405020304"/>
              <a:cs typeface="Times New Roman" panose="02020603050405020304"/>
            </a:endParaRPr>
          </a:p>
        </p:txBody>
      </p:sp>
      <p:sp>
        <p:nvSpPr>
          <p:cNvPr id="1048595" name="object 3"/>
          <p:cNvSpPr txBox="1">
            <a:spLocks noGrp="1"/>
          </p:cNvSpPr>
          <p:nvPr>
            <p:ph type="title"/>
          </p:nvPr>
        </p:nvSpPr>
        <p:spPr>
          <a:xfrm>
            <a:off x="5254228" y="524136"/>
            <a:ext cx="2223084" cy="508154"/>
          </a:xfrm>
          <a:prstGeom prst="rect">
            <a:avLst/>
          </a:prstGeom>
        </p:spPr>
        <p:txBody>
          <a:bodyPr vert="horz" wrap="square" lIns="0" tIns="15560" rIns="0" bIns="0" rtlCol="0" anchor="ctr">
            <a:spAutoFit/>
          </a:bodyPr>
          <a:lstStyle/>
          <a:p>
            <a:pPr marL="11430" algn="just">
              <a:lnSpc>
                <a:spcPct val="100000"/>
              </a:lnSpc>
              <a:spcBef>
                <a:spcPts val="125"/>
              </a:spcBef>
            </a:pPr>
            <a:r>
              <a:rPr spc="109" dirty="0"/>
              <a:t>c</a:t>
            </a:r>
            <a:r>
              <a:rPr spc="54" dirty="0"/>
              <a:t>o</a:t>
            </a:r>
            <a:r>
              <a:rPr spc="-41" dirty="0"/>
              <a:t>n</a:t>
            </a:r>
            <a:r>
              <a:rPr spc="127" dirty="0"/>
              <a:t>t</a:t>
            </a:r>
            <a:r>
              <a:rPr spc="-45" dirty="0"/>
              <a:t>e</a:t>
            </a:r>
            <a:r>
              <a:rPr spc="-41" dirty="0"/>
              <a:t>n</a:t>
            </a:r>
            <a:r>
              <a:rPr spc="145" dirty="0"/>
              <a:t>t</a:t>
            </a:r>
            <a:endParaRPr spc="145"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a:t>
            </a:r>
            <a:endParaRPr lang="en-IN" dirty="0"/>
          </a:p>
        </p:txBody>
      </p:sp>
      <p:sp>
        <p:nvSpPr>
          <p:cNvPr id="3" name="Content Placeholder 2"/>
          <p:cNvSpPr>
            <a:spLocks noGrp="1"/>
          </p:cNvSpPr>
          <p:nvPr>
            <p:ph idx="1"/>
          </p:nvPr>
        </p:nvSpPr>
        <p:spPr/>
        <p:txBody>
          <a:bodyPr/>
          <a:lstStyle/>
          <a:p>
            <a:r>
              <a:rPr lang="en-US" dirty="0" smtClean="0"/>
              <a:t>The patient can Monitor their health conditions at any time from any locations continuously and not required to visit hospital all the time.</a:t>
            </a:r>
            <a:endParaRPr lang="en-US" dirty="0" smtClean="0"/>
          </a:p>
          <a:p>
            <a:r>
              <a:rPr lang="en-US" dirty="0" smtClean="0"/>
              <a:t>The family members can also check patient’s health in an emergency situation.</a:t>
            </a:r>
            <a:endParaRPr lang="en-US" dirty="0" smtClean="0"/>
          </a:p>
          <a:p>
            <a:r>
              <a:rPr lang="en-US" dirty="0" smtClean="0"/>
              <a:t>The illness people are not required to  stand in a long queue for doctors, thus save more time and cost.</a:t>
            </a:r>
            <a:endParaRPr lang="en-US" dirty="0" smtClean="0"/>
          </a:p>
          <a:p>
            <a:pPr marL="0" indent="0">
              <a:buNone/>
            </a:pPr>
            <a:endParaRPr lang="en-I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Conclusion </a:t>
            </a:r>
            <a:endParaRPr lang="en-US"/>
          </a:p>
        </p:txBody>
      </p:sp>
      <p:sp>
        <p:nvSpPr>
          <p:cNvPr id="3" name="Content Placeholder 2"/>
          <p:cNvSpPr>
            <a:spLocks noGrp="1"/>
          </p:cNvSpPr>
          <p:nvPr>
            <p:ph idx="1"/>
          </p:nvPr>
        </p:nvSpPr>
        <p:spPr/>
        <p:txBody>
          <a:bodyPr/>
          <a:lstStyle/>
          <a:p>
            <a:pPr marL="0" indent="0">
              <a:buNone/>
            </a:pPr>
            <a:r>
              <a:rPr lang="en-GB" sz="2000">
                <a:effectLst/>
                <a:latin typeface="Arial" panose="020B0604020202020204" pitchFamily="34" charset="0"/>
                <a:ea typeface="Cambria" panose="02040503050406030204" pitchFamily="18" charset="0"/>
                <a:cs typeface="Cambria" panose="02040503050406030204" pitchFamily="18" charset="0"/>
              </a:rPr>
              <a:t>The proposed system of patient health monitoring can be highly used in emergency situations as it can be daily monitored, recorded and stored as a database. In future the IOT device can be combined with the cloud computing so that the database can be shared in all the hospitals for the intensive care and treatment.</a:t>
            </a:r>
            <a:endParaRPr lang="en-GB" sz="2000">
              <a:effectLst/>
              <a:latin typeface="Cambria" panose="02040503050406030204" pitchFamily="18" charset="0"/>
              <a:ea typeface="Cambria" panose="02040503050406030204" pitchFamily="18" charset="0"/>
              <a:cs typeface="Cambria" panose="02040503050406030204" pitchFamily="18" charset="0"/>
            </a:endParaRPr>
          </a:p>
          <a:p>
            <a:pPr marL="0" indent="0">
              <a:buNone/>
            </a:pP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a:t>REFERENCES </a:t>
            </a:r>
            <a:endParaRPr lang="en-US"/>
          </a:p>
        </p:txBody>
      </p:sp>
      <p:sp>
        <p:nvSpPr>
          <p:cNvPr id="7" name="Content Placeholder 6"/>
          <p:cNvSpPr>
            <a:spLocks noGrp="1"/>
          </p:cNvSpPr>
          <p:nvPr>
            <p:ph idx="1"/>
          </p:nvPr>
        </p:nvSpPr>
        <p:spPr/>
        <p:txBody>
          <a:bodyPr/>
          <a:lstStyle/>
          <a:p>
            <a:r>
              <a:rPr lang="en-US"/>
              <a:t>IJTSRD_MAY-JUNE </a:t>
            </a:r>
            <a:r>
              <a:rPr lang="en-GB"/>
              <a:t>2019_</a:t>
            </a:r>
            <a:endParaRPr lang="en-GB"/>
          </a:p>
          <a:p>
            <a:r>
              <a:rPr lang="en-US"/>
              <a:t>IJITEE_APRIL </a:t>
            </a:r>
            <a:r>
              <a:rPr lang="en-GB"/>
              <a:t>2019_</a:t>
            </a:r>
            <a:endParaRPr lang="en-GB"/>
          </a:p>
          <a:p>
            <a:r>
              <a:rPr lang="en-US">
                <a:hlinkClick r:id="rId1"/>
              </a:rPr>
              <a:t>http://</a:t>
            </a:r>
            <a:r>
              <a:rPr lang="en-GB">
                <a:hlinkClick r:id="rId1"/>
              </a:rPr>
              <a:t>en.wikipedia.org</a:t>
            </a:r>
            <a:r>
              <a:rPr lang="en-US"/>
              <a:t> /Wiki/Health Care Monitoring System </a:t>
            </a:r>
            <a:endParaRPr lang="en-GB"/>
          </a:p>
          <a:p>
            <a:r>
              <a:rPr lang="en-US">
                <a:hlinkClick r:id="rId2"/>
              </a:rPr>
              <a:t>http://en.scientific</a:t>
            </a:r>
            <a:r>
              <a:rPr lang="en-US"/>
              <a:t>commons.org</a:t>
            </a:r>
            <a:endParaRPr lang="en-GB"/>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2152403"/>
            <a:ext cx="9291215" cy="1397824"/>
          </a:xfrm>
        </p:spPr>
        <p:txBody>
          <a:bodyPr/>
          <a:lstStyle/>
          <a:p>
            <a:r>
              <a:rPr lang="en-US"/>
              <a:t>THANK YOU </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451579" y="277469"/>
            <a:ext cx="9291215" cy="1049235"/>
          </a:xfrm>
        </p:spPr>
        <p:txBody>
          <a:bodyPr/>
          <a:p>
            <a:r>
              <a:rPr lang="en-US"/>
              <a:t>Abstarct</a:t>
            </a:r>
            <a:endParaRPr lang="en-US"/>
          </a:p>
        </p:txBody>
      </p:sp>
      <p:sp>
        <p:nvSpPr>
          <p:cNvPr id="3" name="Content Placeholder 2"/>
          <p:cNvSpPr>
            <a:spLocks noGrp="1"/>
          </p:cNvSpPr>
          <p:nvPr>
            <p:ph idx="1"/>
          </p:nvPr>
        </p:nvSpPr>
        <p:spPr>
          <a:xfrm>
            <a:off x="1450309" y="1561707"/>
            <a:ext cx="9291215" cy="3450613"/>
          </a:xfrm>
        </p:spPr>
        <p:txBody>
          <a:bodyPr>
            <a:normAutofit lnSpcReduction="10000"/>
          </a:bodyPr>
          <a:p>
            <a:pPr marL="0" indent="0">
              <a:buNone/>
            </a:pPr>
            <a:r>
              <a:rPr lang="en-US" dirty="0" smtClean="0">
                <a:latin typeface="Arial" panose="020B0604020202020204" pitchFamily="34" charset="0"/>
                <a:cs typeface="Arial" panose="020B0604020202020204" pitchFamily="34" charset="0"/>
                <a:sym typeface="+mn-ea"/>
              </a:rPr>
              <a:t>The </a:t>
            </a:r>
            <a:r>
              <a:rPr lang="en-US" dirty="0">
                <a:latin typeface="Arial" panose="020B0604020202020204" pitchFamily="34" charset="0"/>
                <a:cs typeface="Arial" panose="020B0604020202020204" pitchFamily="34" charset="0"/>
                <a:sym typeface="+mn-ea"/>
              </a:rPr>
              <a:t>near about 20% of the total population loses their lives due to interrupted health monitoring system i.e. in most of the hospitals, doctor visits patients either in morning shift or in evening shift or in both shifts. What happens if patient's health becomes critical in between that interval or when a doctor is not available with a patient. The answer is; a patient may lose her\his life. So to avoid this critical situation; we are proposing a smart embedded system device which monitors patients health continuously. This system monitors patients heart rate, body temperature and if any of the above parameters goes beyond the threshold value, this smart device informs doctors or care taker and ask for corrective actions to save patients life.</a:t>
            </a:r>
            <a:endParaRPr lang="en-IN" dirty="0">
              <a:latin typeface="Arial" panose="020B0604020202020204" pitchFamily="34" charset="0"/>
              <a:cs typeface="Arial" panose="020B0604020202020204" pitchFamily="34" charset="0"/>
            </a:endParaRPr>
          </a:p>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object 2"/>
          <p:cNvSpPr txBox="1"/>
          <p:nvPr/>
        </p:nvSpPr>
        <p:spPr>
          <a:xfrm>
            <a:off x="413307" y="1657965"/>
            <a:ext cx="11598071" cy="3794760"/>
          </a:xfrm>
          <a:prstGeom prst="rect">
            <a:avLst/>
          </a:prstGeom>
        </p:spPr>
        <p:txBody>
          <a:bodyPr vert="horz" wrap="square" lIns="0" tIns="13831" rIns="0" bIns="0" rtlCol="0">
            <a:spAutoFit/>
          </a:bodyPr>
          <a:lstStyle/>
          <a:p>
            <a:pPr marL="297180" indent="-285750">
              <a:lnSpc>
                <a:spcPct val="150000"/>
              </a:lnSpc>
              <a:spcBef>
                <a:spcPts val="110"/>
              </a:spcBef>
              <a:buClr>
                <a:srgbClr val="FB8C29"/>
              </a:buClr>
              <a:buFont typeface="Arial" panose="020B0604020202020204" pitchFamily="34" charset="0"/>
              <a:buChar char="•"/>
            </a:pPr>
            <a:r>
              <a:rPr lang="en-US" dirty="0">
                <a:latin typeface="Arial" panose="020B0604020202020204" pitchFamily="34" charset="0"/>
                <a:cs typeface="Arial" panose="020B0604020202020204" pitchFamily="34" charset="0"/>
              </a:rPr>
              <a:t>An Embedded system is a single purpose system which is dedicated to unique monitoring system. </a:t>
            </a:r>
            <a:endParaRPr lang="en-US" dirty="0">
              <a:latin typeface="Arial" panose="020B0604020202020204" pitchFamily="34" charset="0"/>
              <a:cs typeface="Arial" panose="020B0604020202020204" pitchFamily="34" charset="0"/>
            </a:endParaRPr>
          </a:p>
          <a:p>
            <a:pPr marL="297180" indent="-285750">
              <a:lnSpc>
                <a:spcPct val="150000"/>
              </a:lnSpc>
              <a:spcBef>
                <a:spcPts val="110"/>
              </a:spcBef>
              <a:buClr>
                <a:srgbClr val="FB8C29"/>
              </a:buClr>
              <a:buFont typeface="Arial" panose="020B0604020202020204" pitchFamily="34" charset="0"/>
              <a:buChar char="•"/>
            </a:pPr>
            <a:r>
              <a:rPr lang="en-US" dirty="0">
                <a:latin typeface="Arial" panose="020B0604020202020204" pitchFamily="34" charset="0"/>
                <a:cs typeface="Arial" panose="020B0604020202020204" pitchFamily="34" charset="0"/>
              </a:rPr>
              <a:t>These sensor networks are playing a vital role in the present world. The updates of the patient health can be seen in three ways viz. one is on LCD screen, the second is by an alert message and the last is stored in cloud. To know the health parameters we used some sensor instruments. </a:t>
            </a:r>
            <a:endParaRPr lang="en-US" dirty="0">
              <a:latin typeface="Arial" panose="020B0604020202020204" pitchFamily="34" charset="0"/>
              <a:cs typeface="Arial" panose="020B0604020202020204" pitchFamily="34" charset="0"/>
            </a:endParaRPr>
          </a:p>
          <a:p>
            <a:pPr marL="297180" indent="-285750">
              <a:lnSpc>
                <a:spcPct val="150000"/>
              </a:lnSpc>
              <a:spcBef>
                <a:spcPts val="110"/>
              </a:spcBef>
              <a:buClr>
                <a:srgbClr val="FB8C29"/>
              </a:buClr>
              <a:buFont typeface="Arial" panose="020B0604020202020204" pitchFamily="34" charset="0"/>
              <a:buChar char="•"/>
            </a:pPr>
            <a:r>
              <a:rPr lang="en-US" dirty="0">
                <a:latin typeface="Arial" panose="020B0604020202020204" pitchFamily="34" charset="0"/>
                <a:cs typeface="Arial" panose="020B0604020202020204" pitchFamily="34" charset="0"/>
              </a:rPr>
              <a:t>They are temperature sensor, Humidity sensor and heart beat sensor. By using all these parameters we can watch the condition of a patient digitally in LCD. </a:t>
            </a:r>
            <a:endParaRPr lang="en-US" dirty="0">
              <a:latin typeface="Arial" panose="020B0604020202020204" pitchFamily="34" charset="0"/>
              <a:cs typeface="Arial" panose="020B0604020202020204" pitchFamily="34" charset="0"/>
            </a:endParaRPr>
          </a:p>
          <a:p>
            <a:pPr marL="297180" indent="-285750">
              <a:lnSpc>
                <a:spcPct val="150000"/>
              </a:lnSpc>
              <a:spcBef>
                <a:spcPts val="110"/>
              </a:spcBef>
              <a:buClr>
                <a:srgbClr val="FB8C29"/>
              </a:buClr>
              <a:buFont typeface="Arial" panose="020B0604020202020204" pitchFamily="34" charset="0"/>
              <a:buChar char="•"/>
            </a:pPr>
            <a:r>
              <a:rPr lang="en-US" dirty="0">
                <a:latin typeface="Arial" panose="020B0604020202020204" pitchFamily="34" charset="0"/>
                <a:cs typeface="Arial" panose="020B0604020202020204" pitchFamily="34" charset="0"/>
              </a:rPr>
              <a:t>The sensor network protocols, algorithms and operations show self-regulating capabilities. The One of the most important constraints of the sensor nodes is low power consumption. The main elements in this work are sensor elements.</a:t>
            </a:r>
            <a:endParaRPr dirty="0">
              <a:latin typeface="Arial" panose="020B0604020202020204" pitchFamily="34" charset="0"/>
              <a:cs typeface="Arial" panose="020B0604020202020204" pitchFamily="34" charset="0"/>
            </a:endParaRPr>
          </a:p>
        </p:txBody>
      </p:sp>
      <p:sp>
        <p:nvSpPr>
          <p:cNvPr id="1048599" name="object 3"/>
          <p:cNvSpPr txBox="1">
            <a:spLocks noGrp="1"/>
          </p:cNvSpPr>
          <p:nvPr>
            <p:ph type="title"/>
          </p:nvPr>
        </p:nvSpPr>
        <p:spPr>
          <a:xfrm>
            <a:off x="297180" y="843280"/>
            <a:ext cx="11598275" cy="507365"/>
          </a:xfrm>
          <a:prstGeom prst="rect">
            <a:avLst/>
          </a:prstGeom>
        </p:spPr>
        <p:txBody>
          <a:bodyPr vert="horz" wrap="square" lIns="0" tIns="15560" rIns="0" bIns="0" rtlCol="0" anchor="ctr">
            <a:spAutoFit/>
          </a:bodyPr>
          <a:lstStyle/>
          <a:p>
            <a:pPr marL="11430">
              <a:lnSpc>
                <a:spcPct val="100000"/>
              </a:lnSpc>
              <a:spcBef>
                <a:spcPts val="125"/>
              </a:spcBef>
            </a:pPr>
            <a:r>
              <a:rPr lang="en-US" spc="41" dirty="0"/>
              <a:t>Introduction</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0340" y="0"/>
            <a:ext cx="9291320" cy="448310"/>
          </a:xfrm>
        </p:spPr>
        <p:txBody>
          <a:bodyPr>
            <a:normAutofit fontScale="90000"/>
          </a:bodyPr>
          <a:lstStyle/>
          <a:p>
            <a:r>
              <a:rPr lang="en-US"/>
              <a:t>Literature survey </a:t>
            </a:r>
            <a:endParaRPr lang="en-US"/>
          </a:p>
        </p:txBody>
      </p:sp>
      <p:graphicFrame>
        <p:nvGraphicFramePr>
          <p:cNvPr id="6" name="Content Placeholder 5"/>
          <p:cNvGraphicFramePr>
            <a:graphicFrameLocks noGrp="1"/>
          </p:cNvGraphicFramePr>
          <p:nvPr>
            <p:ph idx="1"/>
          </p:nvPr>
        </p:nvGraphicFramePr>
        <p:xfrm>
          <a:off x="749935" y="601345"/>
          <a:ext cx="11062335" cy="5516880"/>
        </p:xfrm>
        <a:graphic>
          <a:graphicData uri="http://schemas.openxmlformats.org/drawingml/2006/table">
            <a:tbl>
              <a:tblPr firstRow="1" bandRow="1">
                <a:tableStyleId>{5C22544A-7EE6-4342-B048-85BDC9FD1C3A}</a:tableStyleId>
              </a:tblPr>
              <a:tblGrid>
                <a:gridCol w="645795"/>
                <a:gridCol w="3948430"/>
                <a:gridCol w="3216910"/>
                <a:gridCol w="3251200"/>
              </a:tblGrid>
              <a:tr h="744855">
                <a:tc>
                  <a:txBody>
                    <a:bodyPr/>
                    <a:p>
                      <a:r>
                        <a:rPr lang="en-US" dirty="0" smtClean="0"/>
                        <a:t>SR</a:t>
                      </a:r>
                      <a:r>
                        <a:rPr lang="en-US" baseline="0" dirty="0" smtClean="0"/>
                        <a:t> NO.</a:t>
                      </a:r>
                      <a:endParaRPr lang="en-IN" dirty="0"/>
                    </a:p>
                  </a:txBody>
                  <a:tcPr/>
                </a:tc>
                <a:tc>
                  <a:txBody>
                    <a:bodyPr/>
                    <a:p>
                      <a:r>
                        <a:rPr lang="en-US" dirty="0" smtClean="0"/>
                        <a:t>Research</a:t>
                      </a:r>
                      <a:r>
                        <a:rPr lang="en-US" baseline="0" dirty="0" smtClean="0"/>
                        <a:t> paper Name</a:t>
                      </a:r>
                      <a:endParaRPr lang="en-IN" dirty="0"/>
                    </a:p>
                  </a:txBody>
                  <a:tcPr/>
                </a:tc>
                <a:tc>
                  <a:txBody>
                    <a:bodyPr/>
                    <a:p>
                      <a:r>
                        <a:rPr lang="en-US" dirty="0" smtClean="0"/>
                        <a:t>Requirements of project</a:t>
                      </a:r>
                      <a:r>
                        <a:rPr lang="en-US" baseline="0" dirty="0" smtClean="0"/>
                        <a:t> in Research paper</a:t>
                      </a:r>
                      <a:endParaRPr lang="en-IN" dirty="0"/>
                    </a:p>
                  </a:txBody>
                  <a:tcPr/>
                </a:tc>
                <a:tc>
                  <a:txBody>
                    <a:bodyPr/>
                    <a:p>
                      <a:pPr>
                        <a:buNone/>
                      </a:pPr>
                      <a:r>
                        <a:rPr lang="en-US" altLang="en-IN" dirty="0"/>
                        <a:t>Objectives</a:t>
                      </a:r>
                      <a:endParaRPr lang="en-US" altLang="en-IN" dirty="0"/>
                    </a:p>
                  </a:txBody>
                  <a:tcPr/>
                </a:tc>
              </a:tr>
              <a:tr h="2105025">
                <a:tc>
                  <a:txBody>
                    <a:bodyPr/>
                    <a:p>
                      <a:r>
                        <a:rPr lang="en-US" dirty="0" smtClean="0"/>
                        <a:t>1.</a:t>
                      </a:r>
                      <a:endParaRPr lang="en-IN" dirty="0"/>
                    </a:p>
                  </a:txBody>
                  <a:tcPr/>
                </a:tc>
                <a:tc>
                  <a:txBody>
                    <a:bodyPr/>
                    <a:p>
                      <a:r>
                        <a:rPr lang="en-US" dirty="0" smtClean="0"/>
                        <a:t>Analysis</a:t>
                      </a:r>
                      <a:r>
                        <a:rPr lang="en-US" baseline="0" dirty="0" smtClean="0"/>
                        <a:t> is on Healthcare System Using IOT, IJTSRD Volume:3 |Issue:4 |May-June2019</a:t>
                      </a:r>
                      <a:endParaRPr lang="en-US" baseline="0" dirty="0" smtClean="0"/>
                    </a:p>
                    <a:p>
                      <a:endParaRPr lang="en-US" baseline="0" dirty="0" smtClean="0"/>
                    </a:p>
                    <a:p>
                      <a:r>
                        <a:rPr lang="en-US" altLang="en-IN" dirty="0"/>
                        <a:t>Author: Nitin P. Jain Preeti N. Jain Trupti P. Agarkar</a:t>
                      </a:r>
                      <a:endParaRPr lang="en-US" altLang="en-IN" dirty="0"/>
                    </a:p>
                    <a:p>
                      <a:r>
                        <a:rPr lang="en-US" altLang="en-IN" dirty="0"/>
                        <a:t>Navi Mumbai, India</a:t>
                      </a:r>
                      <a:endParaRPr lang="en-US" altLang="en-IN" dirty="0"/>
                    </a:p>
                  </a:txBody>
                  <a:tcPr/>
                </a:tc>
                <a:tc>
                  <a:txBody>
                    <a:bodyPr/>
                    <a:p>
                      <a:r>
                        <a:rPr lang="en-US" dirty="0" smtClean="0"/>
                        <a:t>Hard</a:t>
                      </a:r>
                      <a:r>
                        <a:rPr lang="en-US" baseline="0" dirty="0" smtClean="0"/>
                        <a:t>ware:</a:t>
                      </a:r>
                      <a:endParaRPr lang="en-US" baseline="0" dirty="0" smtClean="0"/>
                    </a:p>
                    <a:p>
                      <a:r>
                        <a:rPr lang="en-US" baseline="0" dirty="0" smtClean="0"/>
                        <a:t>1.Temperature Sensor(L25)</a:t>
                      </a:r>
                      <a:endParaRPr lang="en-US" baseline="0" dirty="0" smtClean="0"/>
                    </a:p>
                    <a:p>
                      <a:r>
                        <a:rPr lang="en-US" baseline="0" dirty="0" smtClean="0"/>
                        <a:t>2.ESP8266 (</a:t>
                      </a:r>
                      <a:r>
                        <a:rPr lang="en-US" baseline="0" dirty="0" err="1" smtClean="0"/>
                        <a:t>wifi</a:t>
                      </a:r>
                      <a:r>
                        <a:rPr lang="en-US" baseline="0" dirty="0" smtClean="0"/>
                        <a:t> Module)</a:t>
                      </a:r>
                      <a:endParaRPr lang="en-US" baseline="0" dirty="0" smtClean="0"/>
                    </a:p>
                    <a:p>
                      <a:r>
                        <a:rPr lang="en-US" baseline="0" dirty="0" smtClean="0"/>
                        <a:t>3. Heartbeat Sensor</a:t>
                      </a:r>
                      <a:endParaRPr lang="en-US" baseline="0" dirty="0" smtClean="0"/>
                    </a:p>
                    <a:p>
                      <a:r>
                        <a:rPr lang="en-US" baseline="0" dirty="0" smtClean="0"/>
                        <a:t>Software:</a:t>
                      </a:r>
                      <a:endParaRPr lang="en-US" baseline="0" dirty="0" smtClean="0"/>
                    </a:p>
                    <a:p>
                      <a:r>
                        <a:rPr lang="en-US" baseline="0" dirty="0" smtClean="0"/>
                        <a:t>1.Arduino IDE</a:t>
                      </a:r>
                      <a:endParaRPr lang="en-US" baseline="0" dirty="0" smtClean="0"/>
                    </a:p>
                    <a:p>
                      <a:r>
                        <a:rPr lang="en-US" baseline="0" dirty="0" smtClean="0"/>
                        <a:t>2.Thinger.io cloud</a:t>
                      </a:r>
                      <a:endParaRPr lang="en-IN" dirty="0"/>
                    </a:p>
                  </a:txBody>
                  <a:tcPr/>
                </a:tc>
                <a:tc>
                  <a:txBody>
                    <a:bodyPr/>
                    <a:p>
                      <a:pPr>
                        <a:buNone/>
                      </a:pPr>
                      <a:r>
                        <a:rPr lang="en-US" altLang="en-IN" dirty="0"/>
                        <a:t>The basic aim of this health care monitoring system is to get the online data on time about the patient and interpret these data by using Iot Platform.</a:t>
                      </a:r>
                      <a:endParaRPr lang="en-US" altLang="en-IN" dirty="0"/>
                    </a:p>
                  </a:txBody>
                  <a:tcPr/>
                </a:tc>
              </a:tr>
              <a:tr h="2667000">
                <a:tc>
                  <a:txBody>
                    <a:bodyPr/>
                    <a:p>
                      <a:r>
                        <a:rPr lang="en-US" dirty="0" smtClean="0"/>
                        <a:t>2</a:t>
                      </a:r>
                      <a:endParaRPr lang="en-IN" dirty="0"/>
                    </a:p>
                  </a:txBody>
                  <a:tcPr/>
                </a:tc>
                <a:tc>
                  <a:txBody>
                    <a:bodyPr/>
                    <a:p>
                      <a:r>
                        <a:rPr lang="en-US" dirty="0" smtClean="0"/>
                        <a:t>Analysis</a:t>
                      </a:r>
                      <a:r>
                        <a:rPr lang="en-US" baseline="0" dirty="0" smtClean="0"/>
                        <a:t> of Different IOT based Healthcare Monitoring System ,IJITEE ISSN:2278-3075,Volume -8,Issue6S2,April 2019</a:t>
                      </a:r>
                      <a:endParaRPr lang="en-US" baseline="0" dirty="0" smtClean="0"/>
                    </a:p>
                    <a:p>
                      <a:endParaRPr lang="en-IN" dirty="0"/>
                    </a:p>
                    <a:p>
                      <a:r>
                        <a:rPr lang="en-US" altLang="en-IN" dirty="0"/>
                        <a:t>Author:  Maradugu Anil Kumar</a:t>
                      </a:r>
                      <a:endParaRPr lang="en-US" altLang="en-IN" dirty="0"/>
                    </a:p>
                    <a:p>
                      <a:r>
                        <a:rPr lang="en-US" altLang="en-IN" dirty="0"/>
                        <a:t>M.Tech, Embedded Systems</a:t>
                      </a:r>
                      <a:endParaRPr lang="en-US" altLang="en-IN" dirty="0"/>
                    </a:p>
                    <a:p>
                      <a:r>
                        <a:rPr lang="en-US" altLang="en-IN" dirty="0"/>
                        <a:t>Vignan's University, Vadlamudi, India</a:t>
                      </a:r>
                      <a:endParaRPr lang="en-US" altLang="en-IN" dirty="0"/>
                    </a:p>
                  </a:txBody>
                  <a:tcPr/>
                </a:tc>
                <a:tc>
                  <a:txBody>
                    <a:bodyPr/>
                    <a:p>
                      <a:r>
                        <a:rPr lang="en-US" dirty="0" smtClean="0"/>
                        <a:t>Hardware:</a:t>
                      </a:r>
                      <a:endParaRPr lang="en-US" dirty="0" smtClean="0"/>
                    </a:p>
                    <a:p>
                      <a:r>
                        <a:rPr lang="en-US" dirty="0" smtClean="0"/>
                        <a:t>1.Heartbeat</a:t>
                      </a:r>
                      <a:r>
                        <a:rPr lang="en-US" baseline="0" dirty="0" smtClean="0"/>
                        <a:t> sensor</a:t>
                      </a:r>
                      <a:endParaRPr lang="en-US" baseline="0" dirty="0" smtClean="0"/>
                    </a:p>
                    <a:p>
                      <a:r>
                        <a:rPr lang="en-US" baseline="0" dirty="0" smtClean="0"/>
                        <a:t>2.Temperature sensor</a:t>
                      </a:r>
                      <a:endParaRPr lang="en-US" baseline="0" dirty="0" smtClean="0"/>
                    </a:p>
                    <a:p>
                      <a:r>
                        <a:rPr lang="en-US" baseline="0" dirty="0" smtClean="0"/>
                        <a:t>3.Body sensor</a:t>
                      </a:r>
                      <a:endParaRPr lang="en-US" baseline="0" dirty="0" smtClean="0"/>
                    </a:p>
                    <a:p>
                      <a:r>
                        <a:rPr lang="en-US" baseline="0" dirty="0" smtClean="0"/>
                        <a:t>4.Ardino Uno</a:t>
                      </a:r>
                      <a:endParaRPr lang="en-US" baseline="0" dirty="0" smtClean="0"/>
                    </a:p>
                    <a:p>
                      <a:r>
                        <a:rPr lang="en-US" baseline="0" dirty="0" smtClean="0"/>
                        <a:t>5.Power supply</a:t>
                      </a:r>
                      <a:endParaRPr lang="en-US" baseline="0" dirty="0" smtClean="0"/>
                    </a:p>
                    <a:p>
                      <a:r>
                        <a:rPr lang="en-US" baseline="0" dirty="0" smtClean="0"/>
                        <a:t>Software:</a:t>
                      </a:r>
                      <a:endParaRPr lang="en-US" baseline="0" dirty="0" smtClean="0"/>
                    </a:p>
                    <a:p>
                      <a:r>
                        <a:rPr lang="en-US" baseline="0" dirty="0" err="1" smtClean="0"/>
                        <a:t>Arduino</a:t>
                      </a:r>
                      <a:r>
                        <a:rPr lang="en-US" baseline="0" dirty="0" smtClean="0"/>
                        <a:t> IDE</a:t>
                      </a:r>
                      <a:endParaRPr lang="en-IN" dirty="0"/>
                    </a:p>
                  </a:txBody>
                  <a:tcPr/>
                </a:tc>
                <a:tc>
                  <a:txBody>
                    <a:bodyPr/>
                    <a:p>
                      <a:pPr>
                        <a:buNone/>
                      </a:pPr>
                      <a:r>
                        <a:rPr lang="en-US" altLang="en-IN" dirty="0"/>
                        <a:t>The basic Aim of this Health Care monitoring system is the Iot system we can analyze and provide information to a patient to anytime in any location.</a:t>
                      </a:r>
                      <a:endParaRPr lang="en-US" altLang="en-IN" dirty="0"/>
                    </a:p>
                  </a:txBody>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object 9"/>
          <p:cNvSpPr txBox="1"/>
          <p:nvPr/>
        </p:nvSpPr>
        <p:spPr>
          <a:xfrm>
            <a:off x="1737360" y="1349375"/>
            <a:ext cx="4688205" cy="444500"/>
          </a:xfrm>
          <a:prstGeom prst="rect">
            <a:avLst/>
          </a:prstGeom>
        </p:spPr>
        <p:txBody>
          <a:bodyPr vert="horz" wrap="square" lIns="0" tIns="14408" rIns="0" bIns="0" rtlCol="0">
            <a:spAutoFit/>
          </a:bodyPr>
          <a:lstStyle/>
          <a:p>
            <a:pPr marL="11430">
              <a:spcBef>
                <a:spcPts val="115"/>
              </a:spcBef>
            </a:pPr>
            <a:r>
              <a:rPr sz="2800" dirty="0">
                <a:solidFill>
                  <a:srgbClr val="FFFFFF"/>
                </a:solidFill>
                <a:latin typeface="Arial" panose="020B0604020202020204"/>
                <a:cs typeface="Arial" panose="020B0604020202020204"/>
              </a:rPr>
              <a:t>Hardware</a:t>
            </a:r>
            <a:r>
              <a:rPr sz="2800" spc="-118" dirty="0">
                <a:solidFill>
                  <a:srgbClr val="FFFFFF"/>
                </a:solidFill>
                <a:latin typeface="Arial" panose="020B0604020202020204"/>
                <a:cs typeface="Arial" panose="020B0604020202020204"/>
              </a:rPr>
              <a:t> </a:t>
            </a:r>
            <a:r>
              <a:rPr sz="2800" spc="23" dirty="0">
                <a:solidFill>
                  <a:srgbClr val="FFFFFF"/>
                </a:solidFill>
                <a:latin typeface="Arial" panose="020B0604020202020204"/>
                <a:cs typeface="Arial" panose="020B0604020202020204"/>
              </a:rPr>
              <a:t>components:-</a:t>
            </a:r>
            <a:endParaRPr sz="2800" dirty="0">
              <a:latin typeface="Arial" panose="020B0604020202020204"/>
              <a:cs typeface="Arial" panose="020B0604020202020204"/>
            </a:endParaRPr>
          </a:p>
        </p:txBody>
      </p:sp>
      <p:sp>
        <p:nvSpPr>
          <p:cNvPr id="1048613" name="object 10"/>
          <p:cNvSpPr txBox="1"/>
          <p:nvPr/>
        </p:nvSpPr>
        <p:spPr>
          <a:xfrm>
            <a:off x="1268095" y="1795145"/>
            <a:ext cx="5782945" cy="2995930"/>
          </a:xfrm>
          <a:prstGeom prst="rect">
            <a:avLst/>
          </a:prstGeom>
        </p:spPr>
        <p:txBody>
          <a:bodyPr vert="horz" wrap="square" lIns="0" tIns="10950" rIns="0" bIns="0" rtlCol="0">
            <a:spAutoFit/>
          </a:bodyPr>
          <a:lstStyle/>
          <a:p>
            <a:pPr marL="754380" marR="1529080" lvl="0" indent="-285750" algn="l">
              <a:lnSpc>
                <a:spcPct val="150000"/>
              </a:lnSpc>
              <a:spcBef>
                <a:spcPts val="120"/>
              </a:spcBef>
              <a:buClr>
                <a:srgbClr val="FB8C29"/>
              </a:buClr>
              <a:buSzPct val="100000"/>
              <a:buFont typeface="Arial" panose="020B0604020202020204" pitchFamily="34" charset="0"/>
              <a:buChar char="•"/>
            </a:pPr>
            <a:r>
              <a:rPr lang="en-US" spc="-5" dirty="0">
                <a:solidFill>
                  <a:srgbClr val="FFFFFF"/>
                </a:solidFill>
                <a:latin typeface="Arial" panose="020B0604020202020204"/>
                <a:cs typeface="Arial" panose="020B0604020202020204"/>
              </a:rPr>
              <a:t>    Wifi ModuleE</a:t>
            </a:r>
            <a:r>
              <a:rPr spc="-91" dirty="0">
                <a:solidFill>
                  <a:srgbClr val="FFFFFF"/>
                </a:solidFill>
                <a:latin typeface="Arial" panose="020B0604020202020204"/>
                <a:cs typeface="Arial" panose="020B0604020202020204"/>
              </a:rPr>
              <a:t>SP8266</a:t>
            </a:r>
            <a:r>
              <a:rPr lang="en-US" spc="-91" dirty="0">
                <a:solidFill>
                  <a:srgbClr val="FFFFFF"/>
                </a:solidFill>
                <a:latin typeface="Arial" panose="020B0604020202020204"/>
                <a:cs typeface="Arial" panose="020B0604020202020204"/>
              </a:rPr>
              <a:t> </a:t>
            </a:r>
            <a:endParaRPr dirty="0">
              <a:latin typeface="Arial" panose="020B0604020202020204"/>
              <a:cs typeface="Arial" panose="020B0604020202020204"/>
            </a:endParaRPr>
          </a:p>
          <a:p>
            <a:pPr marL="754380" lvl="0" indent="-285750" algn="l">
              <a:lnSpc>
                <a:spcPct val="150000"/>
              </a:lnSpc>
              <a:buClr>
                <a:srgbClr val="FB8C29"/>
              </a:buClr>
              <a:buSzPct val="100000"/>
              <a:buFont typeface="Arial" panose="020B0604020202020204" pitchFamily="34" charset="0"/>
              <a:buChar char="•"/>
            </a:pPr>
            <a:r>
              <a:rPr lang="en-US" spc="9" dirty="0">
                <a:solidFill>
                  <a:srgbClr val="FFFFFF"/>
                </a:solidFill>
                <a:latin typeface="Arial" panose="020B0604020202020204"/>
                <a:cs typeface="Arial" panose="020B0604020202020204"/>
              </a:rPr>
              <a:t>    </a:t>
            </a:r>
            <a:r>
              <a:rPr spc="9" dirty="0">
                <a:solidFill>
                  <a:srgbClr val="FFFFFF"/>
                </a:solidFill>
                <a:latin typeface="Arial" panose="020B0604020202020204"/>
                <a:cs typeface="Arial" panose="020B0604020202020204"/>
              </a:rPr>
              <a:t>Heartbeat</a:t>
            </a:r>
            <a:r>
              <a:rPr spc="-59" dirty="0">
                <a:solidFill>
                  <a:srgbClr val="FFFFFF"/>
                </a:solidFill>
                <a:latin typeface="Arial" panose="020B0604020202020204"/>
                <a:cs typeface="Arial" panose="020B0604020202020204"/>
              </a:rPr>
              <a:t> </a:t>
            </a:r>
            <a:r>
              <a:rPr spc="-5" dirty="0">
                <a:solidFill>
                  <a:srgbClr val="FFFFFF"/>
                </a:solidFill>
                <a:latin typeface="Arial" panose="020B0604020202020204"/>
                <a:cs typeface="Arial" panose="020B0604020202020204"/>
              </a:rPr>
              <a:t>sensor</a:t>
            </a:r>
            <a:endParaRPr dirty="0">
              <a:latin typeface="Arial" panose="020B0604020202020204"/>
              <a:cs typeface="Arial" panose="020B0604020202020204"/>
            </a:endParaRPr>
          </a:p>
          <a:p>
            <a:pPr marL="754380" marR="4445" lvl="0" indent="-285750" algn="l">
              <a:lnSpc>
                <a:spcPct val="150000"/>
              </a:lnSpc>
              <a:spcBef>
                <a:spcPts val="120"/>
              </a:spcBef>
              <a:buClr>
                <a:srgbClr val="FB8C29"/>
              </a:buClr>
              <a:buSzPct val="100000"/>
              <a:buFont typeface="Arial" panose="020B0604020202020204" pitchFamily="34" charset="0"/>
              <a:buChar char="•"/>
            </a:pPr>
            <a:r>
              <a:rPr lang="en-US" spc="-18" dirty="0">
                <a:solidFill>
                  <a:srgbClr val="FFFFFF"/>
                </a:solidFill>
                <a:latin typeface="Arial" panose="020B0604020202020204"/>
                <a:cs typeface="Arial" panose="020B0604020202020204"/>
              </a:rPr>
              <a:t>    </a:t>
            </a:r>
            <a:r>
              <a:rPr spc="-18" dirty="0">
                <a:solidFill>
                  <a:srgbClr val="FFFFFF"/>
                </a:solidFill>
                <a:latin typeface="Arial" panose="020B0604020202020204"/>
                <a:cs typeface="Arial" panose="020B0604020202020204"/>
              </a:rPr>
              <a:t>LM-35 </a:t>
            </a:r>
            <a:r>
              <a:rPr spc="-23" dirty="0">
                <a:solidFill>
                  <a:srgbClr val="FFFFFF"/>
                </a:solidFill>
                <a:latin typeface="Arial" panose="020B0604020202020204"/>
                <a:cs typeface="Arial" panose="020B0604020202020204"/>
              </a:rPr>
              <a:t>Temparature</a:t>
            </a:r>
            <a:r>
              <a:rPr spc="-185" dirty="0">
                <a:solidFill>
                  <a:srgbClr val="FFFFFF"/>
                </a:solidFill>
                <a:latin typeface="Arial" panose="020B0604020202020204"/>
                <a:cs typeface="Arial" panose="020B0604020202020204"/>
              </a:rPr>
              <a:t> </a:t>
            </a:r>
            <a:r>
              <a:rPr spc="-5" dirty="0">
                <a:solidFill>
                  <a:srgbClr val="FFFFFF"/>
                </a:solidFill>
                <a:latin typeface="Arial" panose="020B0604020202020204"/>
                <a:cs typeface="Arial" panose="020B0604020202020204"/>
              </a:rPr>
              <a:t>sensor</a:t>
            </a:r>
            <a:endParaRPr spc="-5" dirty="0">
              <a:solidFill>
                <a:srgbClr val="FFFFFF"/>
              </a:solidFill>
              <a:latin typeface="Arial" panose="020B0604020202020204"/>
              <a:cs typeface="Arial" panose="020B0604020202020204"/>
            </a:endParaRPr>
          </a:p>
          <a:p>
            <a:pPr marL="754380" marR="4445" lvl="0" indent="-285750" algn="l">
              <a:lnSpc>
                <a:spcPct val="150000"/>
              </a:lnSpc>
              <a:spcBef>
                <a:spcPts val="120"/>
              </a:spcBef>
              <a:buClr>
                <a:srgbClr val="FB8C29"/>
              </a:buClr>
              <a:buSzPct val="100000"/>
              <a:buFont typeface="Arial" panose="020B0604020202020204" pitchFamily="34" charset="0"/>
              <a:buChar char="•"/>
            </a:pPr>
            <a:r>
              <a:rPr lang="en-US" spc="5" dirty="0">
                <a:solidFill>
                  <a:srgbClr val="FFFFFF"/>
                </a:solidFill>
                <a:latin typeface="Arial" panose="020B0604020202020204"/>
                <a:cs typeface="Arial" panose="020B0604020202020204"/>
                <a:sym typeface="+mn-ea"/>
              </a:rPr>
              <a:t>    </a:t>
            </a:r>
            <a:r>
              <a:rPr spc="5" dirty="0">
                <a:solidFill>
                  <a:srgbClr val="FFFFFF"/>
                </a:solidFill>
                <a:latin typeface="Arial" panose="020B0604020202020204"/>
                <a:cs typeface="Arial" panose="020B0604020202020204"/>
                <a:sym typeface="+mn-ea"/>
              </a:rPr>
              <a:t>Arduino</a:t>
            </a:r>
            <a:r>
              <a:rPr spc="-45" dirty="0">
                <a:solidFill>
                  <a:srgbClr val="FFFFFF"/>
                </a:solidFill>
                <a:latin typeface="Arial" panose="020B0604020202020204"/>
                <a:cs typeface="Arial" panose="020B0604020202020204"/>
                <a:sym typeface="+mn-ea"/>
              </a:rPr>
              <a:t> </a:t>
            </a:r>
            <a:r>
              <a:rPr spc="-18" dirty="0">
                <a:solidFill>
                  <a:srgbClr val="FFFFFF"/>
                </a:solidFill>
                <a:latin typeface="Arial" panose="020B0604020202020204"/>
                <a:cs typeface="Arial" panose="020B0604020202020204"/>
                <a:sym typeface="+mn-ea"/>
              </a:rPr>
              <a:t>uno</a:t>
            </a:r>
            <a:endParaRPr dirty="0">
              <a:latin typeface="Arial" panose="020B0604020202020204"/>
              <a:cs typeface="Arial" panose="020B0604020202020204"/>
            </a:endParaRPr>
          </a:p>
          <a:p>
            <a:pPr marL="754380" marR="4445" lvl="0" indent="-285750" algn="l">
              <a:lnSpc>
                <a:spcPct val="150000"/>
              </a:lnSpc>
              <a:spcBef>
                <a:spcPts val="120"/>
              </a:spcBef>
              <a:buClr>
                <a:srgbClr val="FB8C29"/>
              </a:buClr>
              <a:buSzPct val="100000"/>
              <a:buFont typeface="Arial" panose="020B0604020202020204" pitchFamily="34" charset="0"/>
              <a:buChar char="•"/>
            </a:pPr>
            <a:r>
              <a:rPr lang="en-US" spc="-86" dirty="0">
                <a:solidFill>
                  <a:srgbClr val="FFFFFF"/>
                </a:solidFill>
                <a:latin typeface="Arial" panose="020B0604020202020204"/>
                <a:cs typeface="Arial" panose="020B0604020202020204"/>
              </a:rPr>
              <a:t>     LCD</a:t>
            </a:r>
            <a:endParaRPr lang="en-US" spc="-86" dirty="0">
              <a:solidFill>
                <a:srgbClr val="FFFFFF"/>
              </a:solidFill>
              <a:latin typeface="Arial" panose="020B0604020202020204"/>
              <a:cs typeface="Arial" panose="020B0604020202020204"/>
            </a:endParaRPr>
          </a:p>
          <a:p>
            <a:pPr marL="754380" marR="4445" lvl="0" indent="-285750" algn="l">
              <a:lnSpc>
                <a:spcPct val="150000"/>
              </a:lnSpc>
              <a:spcBef>
                <a:spcPts val="120"/>
              </a:spcBef>
              <a:buClr>
                <a:srgbClr val="FB8C29"/>
              </a:buClr>
              <a:buSzPct val="100000"/>
              <a:buFont typeface="Arial" panose="020B0604020202020204" pitchFamily="34" charset="0"/>
              <a:buChar char="•"/>
            </a:pPr>
            <a:r>
              <a:rPr lang="en-US">
                <a:sym typeface="+mn-ea"/>
              </a:rPr>
              <a:t>    DHT22 Room and Humidity Sensor</a:t>
            </a:r>
            <a:endParaRPr lang="en-US"/>
          </a:p>
          <a:p>
            <a:pPr marL="754380" marR="4445" lvl="0" indent="-285750" algn="l">
              <a:lnSpc>
                <a:spcPct val="150000"/>
              </a:lnSpc>
              <a:spcBef>
                <a:spcPts val="120"/>
              </a:spcBef>
              <a:buClr>
                <a:srgbClr val="FB8C29"/>
              </a:buClr>
              <a:buSzPct val="100000"/>
              <a:buFont typeface="Arial" panose="020B0604020202020204" pitchFamily="34" charset="0"/>
              <a:buChar char="•"/>
            </a:pPr>
            <a:r>
              <a:rPr lang="en-US" spc="-86" dirty="0">
                <a:solidFill>
                  <a:srgbClr val="FFFFFF"/>
                </a:solidFill>
                <a:latin typeface="Arial" panose="020B0604020202020204"/>
                <a:cs typeface="Arial" panose="020B0604020202020204"/>
              </a:rPr>
              <a:t>    W</a:t>
            </a:r>
            <a:r>
              <a:rPr spc="23" dirty="0">
                <a:solidFill>
                  <a:srgbClr val="FFFFFF"/>
                </a:solidFill>
                <a:latin typeface="Arial" panose="020B0604020202020204"/>
                <a:cs typeface="Arial" panose="020B0604020202020204"/>
              </a:rPr>
              <a:t>ires</a:t>
            </a:r>
            <a:r>
              <a:rPr lang="en-US" spc="23" dirty="0">
                <a:solidFill>
                  <a:srgbClr val="FFFFFF"/>
                </a:solidFill>
                <a:latin typeface="Arial" panose="020B0604020202020204"/>
                <a:cs typeface="Arial" panose="020B0604020202020204"/>
              </a:rPr>
              <a:t> and </a:t>
            </a:r>
            <a:r>
              <a:rPr spc="-18" dirty="0">
                <a:solidFill>
                  <a:srgbClr val="FFFFFF"/>
                </a:solidFill>
                <a:latin typeface="Arial" panose="020B0604020202020204"/>
                <a:cs typeface="Arial" panose="020B0604020202020204"/>
              </a:rPr>
              <a:t>Breadboard</a:t>
            </a:r>
            <a:endParaRPr lang="en-US" dirty="0">
              <a:latin typeface="Arial" panose="020B0604020202020204"/>
              <a:cs typeface="Arial" panose="020B0604020202020204"/>
            </a:endParaRPr>
          </a:p>
        </p:txBody>
      </p:sp>
      <p:sp>
        <p:nvSpPr>
          <p:cNvPr id="1048614" name="object 11"/>
          <p:cNvSpPr txBox="1"/>
          <p:nvPr/>
        </p:nvSpPr>
        <p:spPr>
          <a:xfrm>
            <a:off x="7338583" y="1247467"/>
            <a:ext cx="4008760" cy="1906270"/>
          </a:xfrm>
          <a:prstGeom prst="rect">
            <a:avLst/>
          </a:prstGeom>
        </p:spPr>
        <p:txBody>
          <a:bodyPr vert="horz" wrap="square" lIns="0" tIns="14408" rIns="0" bIns="0" rtlCol="0">
            <a:spAutoFit/>
          </a:bodyPr>
          <a:lstStyle/>
          <a:p>
            <a:pPr marL="11430" indent="0">
              <a:lnSpc>
                <a:spcPct val="150000"/>
              </a:lnSpc>
              <a:spcBef>
                <a:spcPts val="115"/>
              </a:spcBef>
              <a:buFont typeface="Arial" panose="020B0604020202020204" pitchFamily="34" charset="0"/>
              <a:buNone/>
            </a:pPr>
            <a:r>
              <a:rPr sz="2800" spc="14" dirty="0">
                <a:solidFill>
                  <a:srgbClr val="FFFFFF"/>
                </a:solidFill>
                <a:latin typeface="Arial" panose="020B0604020202020204"/>
                <a:cs typeface="Arial" panose="020B0604020202020204"/>
              </a:rPr>
              <a:t>Software</a:t>
            </a:r>
            <a:r>
              <a:rPr sz="2800" spc="-127" dirty="0">
                <a:solidFill>
                  <a:srgbClr val="FFFFFF"/>
                </a:solidFill>
                <a:latin typeface="Arial" panose="020B0604020202020204"/>
                <a:cs typeface="Arial" panose="020B0604020202020204"/>
              </a:rPr>
              <a:t> </a:t>
            </a:r>
            <a:r>
              <a:rPr sz="2800" spc="18" dirty="0">
                <a:solidFill>
                  <a:srgbClr val="FFFFFF"/>
                </a:solidFill>
                <a:latin typeface="Arial" panose="020B0604020202020204"/>
                <a:cs typeface="Arial" panose="020B0604020202020204"/>
              </a:rPr>
              <a:t>component</a:t>
            </a:r>
            <a:r>
              <a:rPr lang="en-US" sz="2800" spc="18" dirty="0">
                <a:solidFill>
                  <a:srgbClr val="FFFFFF"/>
                </a:solidFill>
                <a:latin typeface="Arial" panose="020B0604020202020204"/>
                <a:cs typeface="Arial" panose="020B0604020202020204"/>
              </a:rPr>
              <a:t>s</a:t>
            </a:r>
            <a:r>
              <a:rPr sz="2800" spc="18" dirty="0">
                <a:solidFill>
                  <a:srgbClr val="FFFFFF"/>
                </a:solidFill>
                <a:latin typeface="Arial" panose="020B0604020202020204"/>
                <a:cs typeface="Arial" panose="020B0604020202020204"/>
              </a:rPr>
              <a:t>:-</a:t>
            </a:r>
            <a:endParaRPr sz="2800" dirty="0">
              <a:latin typeface="Arial" panose="020B0604020202020204"/>
              <a:cs typeface="Arial" panose="020B0604020202020204"/>
            </a:endParaRPr>
          </a:p>
          <a:p>
            <a:pPr marL="296545" indent="-285750">
              <a:lnSpc>
                <a:spcPct val="150000"/>
              </a:lnSpc>
              <a:buClr>
                <a:srgbClr val="F2A346"/>
              </a:buClr>
              <a:buFont typeface="Arial" panose="020B0604020202020204" pitchFamily="34" charset="0"/>
              <a:buChar char="•"/>
              <a:tabLst>
                <a:tab pos="467995" algn="l"/>
                <a:tab pos="468630" algn="l"/>
              </a:tabLst>
            </a:pPr>
            <a:r>
              <a:rPr spc="5" dirty="0">
                <a:solidFill>
                  <a:srgbClr val="FFFFFF"/>
                </a:solidFill>
                <a:latin typeface="Arial" panose="020B0604020202020204"/>
                <a:cs typeface="Arial" panose="020B0604020202020204"/>
              </a:rPr>
              <a:t>Arduino</a:t>
            </a:r>
            <a:r>
              <a:rPr spc="-45" dirty="0">
                <a:solidFill>
                  <a:srgbClr val="FFFFFF"/>
                </a:solidFill>
                <a:latin typeface="Arial" panose="020B0604020202020204"/>
                <a:cs typeface="Arial" panose="020B0604020202020204"/>
              </a:rPr>
              <a:t> </a:t>
            </a:r>
            <a:r>
              <a:rPr spc="-118" dirty="0">
                <a:solidFill>
                  <a:srgbClr val="FFFFFF"/>
                </a:solidFill>
                <a:latin typeface="Arial" panose="020B0604020202020204"/>
                <a:cs typeface="Arial" panose="020B0604020202020204"/>
              </a:rPr>
              <a:t>IDE</a:t>
            </a:r>
            <a:endParaRPr spc="-118" dirty="0">
              <a:solidFill>
                <a:srgbClr val="FFFFFF"/>
              </a:solidFill>
              <a:latin typeface="Arial" panose="020B0604020202020204"/>
              <a:cs typeface="Arial" panose="020B0604020202020204"/>
            </a:endParaRPr>
          </a:p>
          <a:p>
            <a:pPr marL="296545" indent="-285750">
              <a:lnSpc>
                <a:spcPct val="150000"/>
              </a:lnSpc>
              <a:buClr>
                <a:srgbClr val="F2A346"/>
              </a:buClr>
              <a:buFont typeface="Arial" panose="020B0604020202020204" pitchFamily="34" charset="0"/>
              <a:buChar char="•"/>
              <a:tabLst>
                <a:tab pos="467995" algn="l"/>
                <a:tab pos="468630" algn="l"/>
              </a:tabLst>
            </a:pPr>
            <a:r>
              <a:rPr lang="en-US" dirty="0">
                <a:latin typeface="Arial" panose="020B0604020202020204"/>
                <a:cs typeface="Arial" panose="020B0604020202020204"/>
              </a:rPr>
              <a:t>Google Firebase </a:t>
            </a:r>
            <a:endParaRPr lang="en-US" dirty="0">
              <a:latin typeface="Arial" panose="020B0604020202020204"/>
              <a:cs typeface="Arial" panose="020B0604020202020204"/>
            </a:endParaRPr>
          </a:p>
          <a:p>
            <a:pPr marL="296545" indent="-285750">
              <a:lnSpc>
                <a:spcPct val="150000"/>
              </a:lnSpc>
              <a:buClr>
                <a:srgbClr val="F2A346"/>
              </a:buClr>
              <a:buFont typeface="Arial" panose="020B0604020202020204" pitchFamily="34" charset="0"/>
              <a:buChar char="•"/>
              <a:tabLst>
                <a:tab pos="467995" algn="l"/>
                <a:tab pos="468630" algn="l"/>
              </a:tabLst>
            </a:pPr>
            <a:r>
              <a:rPr lang="en-US" dirty="0">
                <a:latin typeface="Arial" panose="020B0604020202020204"/>
                <a:cs typeface="Arial" panose="020B0604020202020204"/>
              </a:rPr>
              <a:t>Thingspeak</a:t>
            </a:r>
            <a:endParaRPr lang="en-US" dirty="0">
              <a:latin typeface="Arial" panose="020B0604020202020204"/>
              <a:cs typeface="Arial" panose="020B0604020202020204"/>
            </a:endParaRPr>
          </a:p>
        </p:txBody>
      </p:sp>
      <p:sp>
        <p:nvSpPr>
          <p:cNvPr id="1048615" name="object 12"/>
          <p:cNvSpPr txBox="1">
            <a:spLocks noGrp="1"/>
          </p:cNvSpPr>
          <p:nvPr>
            <p:ph type="title"/>
          </p:nvPr>
        </p:nvSpPr>
        <p:spPr>
          <a:xfrm>
            <a:off x="176169" y="572171"/>
            <a:ext cx="11492917" cy="579755"/>
          </a:xfrm>
          <a:prstGeom prst="rect">
            <a:avLst/>
          </a:prstGeom>
        </p:spPr>
        <p:txBody>
          <a:bodyPr vert="horz" wrap="square" lIns="0" tIns="41494" rIns="0" bIns="0" rtlCol="0" anchor="ctr">
            <a:spAutoFit/>
          </a:bodyPr>
          <a:lstStyle/>
          <a:p>
            <a:pPr marL="1356995" marR="4445" indent="-1346200">
              <a:lnSpc>
                <a:spcPts val="4200"/>
              </a:lnSpc>
              <a:spcBef>
                <a:spcPts val="325"/>
              </a:spcBef>
            </a:pPr>
            <a:r>
              <a:rPr lang="en-US" sz="3585" dirty="0"/>
              <a:t>Resources Gathered</a:t>
            </a:r>
            <a:endParaRPr lang="en-US" sz="358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91"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rPr>
              <a:t>Wifi Module </a:t>
            </a:r>
            <a:r>
              <a:rPr spc="-195"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rPr>
              <a:t> </a:t>
            </a:r>
            <a:endParaRPr lang="en-US" spc="-195"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endParaRPr>
          </a:p>
        </p:txBody>
      </p:sp>
      <p:sp>
        <p:nvSpPr>
          <p:cNvPr id="8" name="Text Box 7"/>
          <p:cNvSpPr txBox="1"/>
          <p:nvPr/>
        </p:nvSpPr>
        <p:spPr>
          <a:xfrm>
            <a:off x="1597025" y="1896745"/>
            <a:ext cx="5822315" cy="2999740"/>
          </a:xfrm>
          <a:prstGeom prst="rect">
            <a:avLst/>
          </a:prstGeom>
          <a:noFill/>
        </p:spPr>
        <p:txBody>
          <a:bodyPr wrap="square" rtlCol="0">
            <a:spAutoFit/>
          </a:bodyPr>
          <a:lstStyle/>
          <a:p>
            <a:pPr marL="285750" indent="-285750">
              <a:lnSpc>
                <a:spcPct val="150000"/>
              </a:lnSpc>
              <a:buClr>
                <a:srgbClr val="FB8C29"/>
              </a:buClr>
              <a:buFont typeface="Arial" panose="020B0604020202020204" pitchFamily="34" charset="0"/>
              <a:buChar char="•"/>
            </a:pPr>
            <a:r>
              <a:rPr lang="en-US"/>
              <a:t>ESP8266 WiFi Module is a self contained SOC with integrated TCP/IP protocol stack that can give any microcontroller access to your WiFi network. </a:t>
            </a:r>
            <a:endParaRPr lang="en-US"/>
          </a:p>
          <a:p>
            <a:pPr marL="285750" indent="-285750">
              <a:lnSpc>
                <a:spcPct val="150000"/>
              </a:lnSpc>
              <a:buClr>
                <a:srgbClr val="FB8C29"/>
              </a:buClr>
              <a:buFont typeface="Arial" panose="020B0604020202020204" pitchFamily="34" charset="0"/>
              <a:buChar char="•"/>
            </a:pPr>
            <a:endParaRPr lang="en-US"/>
          </a:p>
          <a:p>
            <a:pPr marL="285750" indent="-285750">
              <a:lnSpc>
                <a:spcPct val="150000"/>
              </a:lnSpc>
              <a:buClr>
                <a:srgbClr val="FB8C29"/>
              </a:buClr>
              <a:buFont typeface="Arial" panose="020B0604020202020204" pitchFamily="34" charset="0"/>
              <a:buChar char="•"/>
            </a:pPr>
            <a:r>
              <a:rPr lang="en-US"/>
              <a:t>The ESP8266 is capable of either hosting an application or offloading all WiFi networking functions from another application processor.</a:t>
            </a:r>
            <a:endParaRPr lang="en-US"/>
          </a:p>
        </p:txBody>
      </p:sp>
      <p:pic>
        <p:nvPicPr>
          <p:cNvPr id="10" name="Content Placeholder 9" descr="IMG20210409165542"/>
          <p:cNvPicPr>
            <a:picLocks noGrp="1" noChangeAspect="1"/>
          </p:cNvPicPr>
          <p:nvPr>
            <p:ph idx="1"/>
          </p:nvPr>
        </p:nvPicPr>
        <p:blipFill>
          <a:blip r:embed="rId1"/>
          <a:srcRect l="28245" t="24420" r="31362" b="39695"/>
          <a:stretch>
            <a:fillRect/>
          </a:stretch>
        </p:blipFill>
        <p:spPr>
          <a:xfrm>
            <a:off x="8272145" y="1896745"/>
            <a:ext cx="3068320" cy="36347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0309" y="332714"/>
            <a:ext cx="9291215" cy="1049235"/>
          </a:xfrm>
        </p:spPr>
        <p:txBody>
          <a:bodyPr/>
          <a:lstStyle/>
          <a:p>
            <a:r>
              <a:rPr spc="9"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rPr>
              <a:t>H</a:t>
            </a:r>
            <a:r>
              <a:rPr lang="en-US" spc="9"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rPr>
              <a:t>E</a:t>
            </a:r>
            <a:r>
              <a:rPr spc="9"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rPr>
              <a:t>artbeat</a:t>
            </a:r>
            <a:r>
              <a:rPr spc="-59"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rPr>
              <a:t> </a:t>
            </a:r>
            <a:r>
              <a:rPr spc="-5"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rPr>
              <a:t>sensor</a:t>
            </a:r>
            <a:endParaRPr lang="en-US" spc="-5"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endParaRPr>
          </a:p>
        </p:txBody>
      </p:sp>
      <p:pic>
        <p:nvPicPr>
          <p:cNvPr id="4" name="Content Placeholder 3" descr="IMG20210409124938"/>
          <p:cNvPicPr>
            <a:picLocks noGrp="1" noChangeAspect="1"/>
          </p:cNvPicPr>
          <p:nvPr>
            <p:ph idx="1"/>
          </p:nvPr>
        </p:nvPicPr>
        <p:blipFill>
          <a:blip r:embed="rId1"/>
          <a:srcRect l="32172" t="35131" r="18233" b="8042"/>
          <a:stretch>
            <a:fillRect/>
          </a:stretch>
        </p:blipFill>
        <p:spPr>
          <a:xfrm>
            <a:off x="8186420" y="1381760"/>
            <a:ext cx="3846195" cy="4690745"/>
          </a:xfrm>
          <a:prstGeom prst="rect">
            <a:avLst/>
          </a:prstGeom>
        </p:spPr>
      </p:pic>
      <p:sp>
        <p:nvSpPr>
          <p:cNvPr id="6" name="Text Box 5"/>
          <p:cNvSpPr txBox="1"/>
          <p:nvPr/>
        </p:nvSpPr>
        <p:spPr>
          <a:xfrm>
            <a:off x="1624965" y="1381760"/>
            <a:ext cx="6561455" cy="2584450"/>
          </a:xfrm>
          <a:prstGeom prst="rect">
            <a:avLst/>
          </a:prstGeom>
          <a:noFill/>
        </p:spPr>
        <p:txBody>
          <a:bodyPr wrap="square" rtlCol="0">
            <a:spAutoFit/>
          </a:bodyPr>
          <a:lstStyle/>
          <a:p>
            <a:pPr marL="285750" indent="-285750">
              <a:lnSpc>
                <a:spcPct val="150000"/>
              </a:lnSpc>
              <a:buClr>
                <a:srgbClr val="FB8C29"/>
              </a:buClr>
              <a:buFont typeface="Arial" panose="020B0604020202020204" pitchFamily="34" charset="0"/>
              <a:buChar char="•"/>
            </a:pPr>
            <a:r>
              <a:rPr lang="en-US"/>
              <a:t>Heartbeat Sensor is an electronic device that is used to measure the heart rate i.e. speed of the heartbeat. It is also known as Pulse Meter.</a:t>
            </a:r>
            <a:endParaRPr lang="en-US"/>
          </a:p>
          <a:p>
            <a:pPr marL="285750" indent="-285750">
              <a:lnSpc>
                <a:spcPct val="150000"/>
              </a:lnSpc>
              <a:buClr>
                <a:srgbClr val="FB8C29"/>
              </a:buClr>
              <a:buFont typeface="Arial" panose="020B0604020202020204" pitchFamily="34" charset="0"/>
              <a:buChar char="•"/>
            </a:pPr>
            <a:endParaRPr lang="en-US"/>
          </a:p>
          <a:p>
            <a:pPr marL="285750" indent="-285750">
              <a:lnSpc>
                <a:spcPct val="150000"/>
              </a:lnSpc>
              <a:buClr>
                <a:srgbClr val="FB8C29"/>
              </a:buClr>
              <a:buFont typeface="Arial" panose="020B0604020202020204" pitchFamily="34" charset="0"/>
              <a:buChar char="•"/>
            </a:pPr>
            <a:r>
              <a:rPr lang="en-US"/>
              <a:t>A very commonly available Sensor which can sometimes help you a lot in monitoring your health in day to day life.</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0309" y="323189"/>
            <a:ext cx="9291215" cy="1049235"/>
          </a:xfrm>
        </p:spPr>
        <p:txBody>
          <a:bodyPr/>
          <a:lstStyle/>
          <a:p>
            <a:r>
              <a:rPr spc="-18"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rPr>
              <a:t>LM-35 </a:t>
            </a:r>
            <a:r>
              <a:rPr spc="-23"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rPr>
              <a:t>Temparature</a:t>
            </a:r>
            <a:r>
              <a:rPr spc="-185"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rPr>
              <a:t> </a:t>
            </a:r>
            <a:r>
              <a:rPr spc="-5"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rPr>
              <a:t>sensor</a:t>
            </a:r>
            <a:endParaRPr lang="en-US" spc="-5" dirty="0">
              <a:solidFill>
                <a:schemeClr val="accent1"/>
              </a:solidFill>
              <a:effectLst>
                <a:outerShdw blurRad="38100" dist="25400" dir="5400000" algn="ctr" rotWithShape="0">
                  <a:srgbClr val="6E747A">
                    <a:alpha val="43000"/>
                  </a:srgbClr>
                </a:outerShdw>
              </a:effectLst>
              <a:latin typeface="Arial" panose="020B0604020202020204"/>
              <a:cs typeface="Arial" panose="020B0604020202020204"/>
              <a:sym typeface="+mn-ea"/>
            </a:endParaRPr>
          </a:p>
        </p:txBody>
      </p:sp>
      <p:pic>
        <p:nvPicPr>
          <p:cNvPr id="4" name="Content Placeholder 3" descr="WhatsApp Image 2021-04-09 at 7.47.17 PM"/>
          <p:cNvPicPr>
            <a:picLocks noGrp="1" noChangeAspect="1"/>
          </p:cNvPicPr>
          <p:nvPr>
            <p:ph idx="1"/>
          </p:nvPr>
        </p:nvPicPr>
        <p:blipFill>
          <a:blip r:embed="rId1"/>
          <a:srcRect l="21555" t="23519" r="24693" b="20574"/>
          <a:stretch>
            <a:fillRect/>
          </a:stretch>
        </p:blipFill>
        <p:spPr>
          <a:xfrm>
            <a:off x="7957820" y="1372235"/>
            <a:ext cx="3975735" cy="4746625"/>
          </a:xfrm>
          <a:prstGeom prst="rect">
            <a:avLst/>
          </a:prstGeom>
        </p:spPr>
      </p:pic>
      <p:sp>
        <p:nvSpPr>
          <p:cNvPr id="5" name="Text Box 4"/>
          <p:cNvSpPr txBox="1"/>
          <p:nvPr/>
        </p:nvSpPr>
        <p:spPr>
          <a:xfrm>
            <a:off x="1032510" y="1372235"/>
            <a:ext cx="6925310" cy="4246245"/>
          </a:xfrm>
          <a:prstGeom prst="rect">
            <a:avLst/>
          </a:prstGeom>
          <a:noFill/>
        </p:spPr>
        <p:txBody>
          <a:bodyPr wrap="square" rtlCol="0">
            <a:spAutoFit/>
          </a:bodyPr>
          <a:lstStyle/>
          <a:p>
            <a:pPr marL="285750" indent="-285750">
              <a:lnSpc>
                <a:spcPct val="150000"/>
              </a:lnSpc>
              <a:buClr>
                <a:srgbClr val="FB8C29"/>
              </a:buClr>
              <a:buFont typeface="Arial" panose="020B0604020202020204" pitchFamily="34" charset="0"/>
              <a:buChar char="•"/>
            </a:pPr>
            <a:r>
              <a:rPr lang="en-US"/>
              <a:t>The LM35 Linear Temperature Sensor module is useful in detecting ambient air temperature and Body Temperature. Sensitivity is 10mV per degree Celsius. The output voltage is proportional to the temperature. LM35 is a precision IC temperature sensor with its output proportional to the temperature (in °C).</a:t>
            </a:r>
            <a:endParaRPr lang="en-US"/>
          </a:p>
          <a:p>
            <a:pPr marL="285750" indent="-285750">
              <a:lnSpc>
                <a:spcPct val="150000"/>
              </a:lnSpc>
              <a:buClr>
                <a:srgbClr val="FB8C29"/>
              </a:buClr>
              <a:buFont typeface="Arial" panose="020B0604020202020204" pitchFamily="34" charset="0"/>
              <a:buChar char="•"/>
            </a:pPr>
            <a:endParaRPr lang="en-US"/>
          </a:p>
          <a:p>
            <a:pPr marL="285750" indent="-285750">
              <a:lnSpc>
                <a:spcPct val="150000"/>
              </a:lnSpc>
              <a:buClr>
                <a:srgbClr val="FB8C29"/>
              </a:buClr>
              <a:buFont typeface="Arial" panose="020B0604020202020204" pitchFamily="34" charset="0"/>
              <a:buChar char="•"/>
            </a:pPr>
            <a:r>
              <a:rPr lang="en-US"/>
              <a:t>We had used this sensor to check the Body Temperature, helping us to monitor it accordingly for or his/her speedy recovery.</a:t>
            </a:r>
            <a:endParaRPr lang="en-US"/>
          </a:p>
        </p:txBody>
      </p:sp>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9D5"/>
      </a:lt2>
      <a:accent1>
        <a:srgbClr val="FB8C29"/>
      </a:accent1>
      <a:accent2>
        <a:srgbClr val="F2C351"/>
      </a:accent2>
      <a:accent3>
        <a:srgbClr val="D0CBA5"/>
      </a:accent3>
      <a:accent4>
        <a:srgbClr val="A2C476"/>
      </a:accent4>
      <a:accent5>
        <a:srgbClr val="57C293"/>
      </a:accent5>
      <a:accent6>
        <a:srgbClr val="06BFDE"/>
      </a:accent6>
      <a:hlink>
        <a:srgbClr val="FBAE29"/>
      </a:hlink>
      <a:folHlink>
        <a:srgbClr val="EDC47E"/>
      </a:folHlink>
    </a:clrScheme>
    <a:fontScheme name="Gallery">
      <a:majorFont>
        <a:latin typeface="Rockwell"/>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8358</Words>
  <Application>WPS Presentation</Application>
  <PresentationFormat>Widescreen</PresentationFormat>
  <Paragraphs>214</Paragraphs>
  <Slides>23</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23</vt:i4>
      </vt:variant>
    </vt:vector>
  </HeadingPairs>
  <TitlesOfParts>
    <vt:vector size="34" baseType="lpstr">
      <vt:lpstr>Arial</vt:lpstr>
      <vt:lpstr>SimSun</vt:lpstr>
      <vt:lpstr>Wingdings</vt:lpstr>
      <vt:lpstr>Arial</vt:lpstr>
      <vt:lpstr>Times New Roman</vt:lpstr>
      <vt:lpstr>Rockwell</vt:lpstr>
      <vt:lpstr>Microsoft YaHei</vt:lpstr>
      <vt:lpstr>Arial Unicode MS</vt:lpstr>
      <vt:lpstr>Calibri</vt:lpstr>
      <vt:lpstr>Cambria</vt:lpstr>
      <vt:lpstr>Gallery</vt:lpstr>
      <vt:lpstr>HEALTH CARE MONITORING System USING iOt  </vt:lpstr>
      <vt:lpstr>content</vt:lpstr>
      <vt:lpstr>Abstarct</vt:lpstr>
      <vt:lpstr>Introduction</vt:lpstr>
      <vt:lpstr>Literature survey </vt:lpstr>
      <vt:lpstr>Resources Gathered</vt:lpstr>
      <vt:lpstr>Wifi Module  </vt:lpstr>
      <vt:lpstr>HEartbeat sensor</vt:lpstr>
      <vt:lpstr>LM-35 Temparature sensor</vt:lpstr>
      <vt:lpstr>Arduino UNO</vt:lpstr>
      <vt:lpstr>LCD1602 Screen </vt:lpstr>
      <vt:lpstr>DHT22 Room and Humidity Sensor</vt:lpstr>
      <vt:lpstr>Wires and BreadBoard</vt:lpstr>
      <vt:lpstr>Objectives</vt:lpstr>
      <vt:lpstr>Workflow</vt:lpstr>
      <vt:lpstr>Workflow diagram</vt:lpstr>
      <vt:lpstr>block diagram</vt:lpstr>
      <vt:lpstr>Problem statement</vt:lpstr>
      <vt:lpstr>Future scope :</vt:lpstr>
      <vt:lpstr>Advantages</vt:lpstr>
      <vt:lpstr>Conclusion </vt:lpstr>
      <vt:lpstr>REFERENCES </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Care Monitoring System using IoT</dc:title>
  <dc:creator>Bhushan Koli</dc:creator>
  <cp:lastModifiedBy>Bhushan Koli</cp:lastModifiedBy>
  <cp:revision>99</cp:revision>
  <dcterms:created xsi:type="dcterms:W3CDTF">2020-10-25T21:09:00Z</dcterms:created>
  <dcterms:modified xsi:type="dcterms:W3CDTF">2021-05-16T04:33:21Z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1033-11.2.0.10093</vt:lpwstr>
  </property>
</Properties>
</file>